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e481a328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30e481a328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e481a328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e481a328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e481a328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0e481a328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e481a328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e481a328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e481a328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0e481a328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e481a328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e481a328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e481a328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e481a328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0904b1c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0904b1c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1040d50be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31040d50be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12145e81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312145e816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 name="Shape 17"/>
        <p:cNvGrpSpPr/>
        <p:nvPr/>
      </p:nvGrpSpPr>
      <p:grpSpPr>
        <a:xfrm>
          <a:off x="0" y="0"/>
          <a:ext cx="0" cy="0"/>
          <a:chOff x="0" y="0"/>
          <a:chExt cx="0" cy="0"/>
        </a:xfrm>
      </p:grpSpPr>
      <p:sp>
        <p:nvSpPr>
          <p:cNvPr id="18" name="Google Shape;18;p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9" name="Google Shape;19;p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sheffield.ac.uk/ihuman/waarc" TargetMode="External"/><Relationship Id="rId4" Type="http://schemas.openxmlformats.org/officeDocument/2006/relationships/image" Target="../media/image8.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sheffield.ac.uk/ihuman/wellcome-anti-ableist-research-culture-waarc" TargetMode="External"/><Relationship Id="rId4" Type="http://schemas.openxmlformats.org/officeDocument/2006/relationships/image" Target="../media/image5.png"/><Relationship Id="rId5"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srchumanisinghealthcare.wordpress.com/" TargetMode="External"/><Relationship Id="rId4" Type="http://schemas.openxmlformats.org/officeDocument/2006/relationships/hyperlink" Target="https://www.sheffield.ac.uk/ihuman/disability-matters" TargetMode="External"/><Relationship Id="rId5" Type="http://schemas.openxmlformats.org/officeDocument/2006/relationships/hyperlink" Target="https://www.sheffield.ac.uk/ihuman/wellcome-anti-ableist-research-culture-waar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disability-studies.leeds.ac.uk/wp-content/uploads/sites/40/library/Hunt-a-critical-condition.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oi.org/10.1080/14681366.2024.2316007" TargetMode="External"/><Relationship Id="rId4" Type="http://schemas.openxmlformats.org/officeDocument/2006/relationships/hyperlink" Target="https://doi.org/10.1080/14681366.2024.2316007" TargetMode="External"/><Relationship Id="rId5" Type="http://schemas.openxmlformats.org/officeDocument/2006/relationships/hyperlink" Target="https://doi.org/10.1080/14681366.2024.2316007" TargetMode="External"/><Relationship Id="rId6" Type="http://schemas.openxmlformats.org/officeDocument/2006/relationships/hyperlink" Target="https://wellcomeopenresearch.org/articles/8-525" TargetMode="External"/><Relationship Id="rId7" Type="http://schemas.openxmlformats.org/officeDocument/2006/relationships/hyperlink" Target="https://www.sheffield.ac.uk/ihuman/wellcome-anti-ableist-research-culture-waar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202750" y="1309375"/>
            <a:ext cx="8629800" cy="1980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27"/>
              <a:buNone/>
            </a:pPr>
            <a:r>
              <a:t/>
            </a:r>
            <a:endParaRPr b="1" sz="3000">
              <a:solidFill>
                <a:srgbClr val="000000"/>
              </a:solidFill>
            </a:endParaRPr>
          </a:p>
          <a:p>
            <a:pPr indent="0" lvl="0" marL="0" rtl="0" algn="ctr">
              <a:lnSpc>
                <a:spcPct val="100000"/>
              </a:lnSpc>
              <a:spcBef>
                <a:spcPts val="0"/>
              </a:spcBef>
              <a:spcAft>
                <a:spcPts val="0"/>
              </a:spcAft>
              <a:buSzPts val="3027"/>
              <a:buNone/>
            </a:pPr>
            <a:r>
              <a:rPr b="1" lang="en" sz="3000">
                <a:solidFill>
                  <a:srgbClr val="000000"/>
                </a:solidFill>
              </a:rPr>
              <a:t>Depathologising the university</a:t>
            </a:r>
            <a:endParaRPr b="1" sz="3000">
              <a:solidFill>
                <a:srgbClr val="000000"/>
              </a:solidFill>
            </a:endParaRPr>
          </a:p>
          <a:p>
            <a:pPr indent="0" lvl="0" marL="0" rtl="0" algn="ctr">
              <a:spcBef>
                <a:spcPts val="0"/>
              </a:spcBef>
              <a:spcAft>
                <a:spcPts val="0"/>
              </a:spcAft>
              <a:buClr>
                <a:schemeClr val="dk1"/>
              </a:buClr>
              <a:buSzPts val="5200"/>
              <a:buFont typeface="Arial"/>
              <a:buNone/>
            </a:pPr>
            <a:r>
              <a:rPr b="1" lang="en" sz="2566" u="sng">
                <a:solidFill>
                  <a:schemeClr val="hlink"/>
                </a:solidFill>
                <a:hlinkClick r:id="rId3"/>
              </a:rPr>
              <a:t>https://www.sheffield.ac.uk/ihuman/waarc</a:t>
            </a:r>
            <a:r>
              <a:rPr b="1" lang="en" sz="2566">
                <a:solidFill>
                  <a:schemeClr val="dk1"/>
                </a:solidFill>
              </a:rPr>
              <a:t> </a:t>
            </a:r>
            <a:endParaRPr b="1" sz="2566">
              <a:solidFill>
                <a:schemeClr val="dk1"/>
              </a:solidFill>
            </a:endParaRPr>
          </a:p>
          <a:p>
            <a:pPr indent="0" lvl="0" marL="0" rtl="0" algn="ctr">
              <a:lnSpc>
                <a:spcPct val="100000"/>
              </a:lnSpc>
              <a:spcBef>
                <a:spcPts val="0"/>
              </a:spcBef>
              <a:spcAft>
                <a:spcPts val="0"/>
              </a:spcAft>
              <a:buSzPts val="3027"/>
              <a:buNone/>
            </a:pPr>
            <a:r>
              <a:t/>
            </a:r>
            <a:endParaRPr sz="3000">
              <a:solidFill>
                <a:srgbClr val="000000"/>
              </a:solidFill>
            </a:endParaRPr>
          </a:p>
          <a:p>
            <a:pPr indent="0" lvl="0" marL="0" rtl="0" algn="ctr">
              <a:lnSpc>
                <a:spcPct val="100000"/>
              </a:lnSpc>
              <a:spcBef>
                <a:spcPts val="0"/>
              </a:spcBef>
              <a:spcAft>
                <a:spcPts val="0"/>
              </a:spcAft>
              <a:buSzPts val="3027"/>
              <a:buNone/>
            </a:pPr>
            <a:r>
              <a:t/>
            </a:r>
            <a:endParaRPr sz="3000">
              <a:solidFill>
                <a:srgbClr val="000000"/>
              </a:solidFill>
            </a:endParaRPr>
          </a:p>
        </p:txBody>
      </p:sp>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56" name="Google Shape;56;p13"/>
          <p:cNvPicPr preferRelativeResize="0"/>
          <p:nvPr/>
        </p:nvPicPr>
        <p:blipFill rotWithShape="1">
          <a:blip r:embed="rId4">
            <a:alphaModFix/>
          </a:blip>
          <a:srcRect b="0" l="0" r="0" t="0"/>
          <a:stretch/>
        </p:blipFill>
        <p:spPr>
          <a:xfrm>
            <a:off x="2668975" y="89175"/>
            <a:ext cx="6352174" cy="1318125"/>
          </a:xfrm>
          <a:prstGeom prst="rect">
            <a:avLst/>
          </a:prstGeom>
          <a:noFill/>
          <a:ln>
            <a:noFill/>
          </a:ln>
        </p:spPr>
      </p:pic>
      <p:pic>
        <p:nvPicPr>
          <p:cNvPr id="57" name="Google Shape;57;p13"/>
          <p:cNvPicPr preferRelativeResize="0"/>
          <p:nvPr/>
        </p:nvPicPr>
        <p:blipFill>
          <a:blip r:embed="rId5">
            <a:alphaModFix/>
          </a:blip>
          <a:stretch>
            <a:fillRect/>
          </a:stretch>
        </p:blipFill>
        <p:spPr>
          <a:xfrm>
            <a:off x="528075" y="155698"/>
            <a:ext cx="1698501" cy="955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ctrTitle"/>
          </p:nvPr>
        </p:nvSpPr>
        <p:spPr>
          <a:xfrm>
            <a:off x="311700" y="232800"/>
            <a:ext cx="8520600" cy="27342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2183"/>
              <a:buNone/>
            </a:pPr>
            <a:r>
              <a:rPr b="1" i="1" lang="en" sz="5088"/>
              <a:t>WAARC</a:t>
            </a:r>
            <a:r>
              <a:rPr b="1" i="1" lang="en" sz="5088"/>
              <a:t>: Wellcome Anti-Ableist Research Culture</a:t>
            </a:r>
            <a:endParaRPr b="1" i="1" sz="5088"/>
          </a:p>
          <a:p>
            <a:pPr indent="0" lvl="0" marL="0" rtl="0" algn="l">
              <a:lnSpc>
                <a:spcPct val="100000"/>
              </a:lnSpc>
              <a:spcBef>
                <a:spcPts val="0"/>
              </a:spcBef>
              <a:spcAft>
                <a:spcPts val="0"/>
              </a:spcAft>
              <a:buSzPct val="259999"/>
              <a:buNone/>
            </a:pPr>
            <a:r>
              <a:rPr lang="en" sz="2000" u="sng">
                <a:solidFill>
                  <a:schemeClr val="hlink"/>
                </a:solidFill>
                <a:hlinkClick r:id="rId3"/>
              </a:rPr>
              <a:t>https://www.sheffield.ac.uk/ihuman/wellcome-anti-ableist-research-culture-waarc</a:t>
            </a:r>
            <a:r>
              <a:rPr lang="en" sz="2000"/>
              <a:t> </a:t>
            </a:r>
            <a:endParaRPr sz="2000"/>
          </a:p>
          <a:p>
            <a:pPr indent="0" lvl="0" marL="0" rtl="0" algn="ctr">
              <a:lnSpc>
                <a:spcPct val="100000"/>
              </a:lnSpc>
              <a:spcBef>
                <a:spcPts val="0"/>
              </a:spcBef>
              <a:spcAft>
                <a:spcPts val="0"/>
              </a:spcAft>
              <a:buSzPct val="202650"/>
              <a:buNone/>
            </a:pPr>
            <a:r>
              <a:t/>
            </a:r>
            <a:endParaRPr b="1" sz="2566"/>
          </a:p>
        </p:txBody>
      </p:sp>
      <p:sp>
        <p:nvSpPr>
          <p:cNvPr id="115" name="Google Shape;11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116" name="Google Shape;116;p22"/>
          <p:cNvPicPr preferRelativeResize="0"/>
          <p:nvPr/>
        </p:nvPicPr>
        <p:blipFill rotWithShape="1">
          <a:blip r:embed="rId4">
            <a:alphaModFix/>
          </a:blip>
          <a:srcRect b="0" l="0" r="0" t="0"/>
          <a:stretch/>
        </p:blipFill>
        <p:spPr>
          <a:xfrm>
            <a:off x="249975" y="3292400"/>
            <a:ext cx="4895576" cy="1303550"/>
          </a:xfrm>
          <a:prstGeom prst="rect">
            <a:avLst/>
          </a:prstGeom>
          <a:noFill/>
          <a:ln>
            <a:noFill/>
          </a:ln>
        </p:spPr>
      </p:pic>
      <p:pic>
        <p:nvPicPr>
          <p:cNvPr id="117" name="Google Shape;117;p22"/>
          <p:cNvPicPr preferRelativeResize="0"/>
          <p:nvPr/>
        </p:nvPicPr>
        <p:blipFill>
          <a:blip r:embed="rId5">
            <a:alphaModFix/>
          </a:blip>
          <a:stretch>
            <a:fillRect/>
          </a:stretch>
        </p:blipFill>
        <p:spPr>
          <a:xfrm>
            <a:off x="5362125" y="3377550"/>
            <a:ext cx="2781374" cy="1564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idx="1" type="body"/>
          </p:nvPr>
        </p:nvSpPr>
        <p:spPr>
          <a:xfrm>
            <a:off x="311700" y="232800"/>
            <a:ext cx="8520600" cy="43359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00000"/>
              </a:lnSpc>
              <a:spcBef>
                <a:spcPts val="0"/>
              </a:spcBef>
              <a:spcAft>
                <a:spcPts val="0"/>
              </a:spcAft>
              <a:buSzPct val="35295"/>
              <a:buNone/>
            </a:pPr>
            <a:r>
              <a:rPr lang="en" sz="3116">
                <a:solidFill>
                  <a:srgbClr val="222222"/>
                </a:solidFill>
                <a:highlight>
                  <a:srgbClr val="FFFFFF"/>
                </a:highlight>
              </a:rPr>
              <a:t>We are one of 24 institutions funded by the Wellcome Trust to research, develop and enhance research culture within their universities (see Lewis-Wilson et al, 2023). </a:t>
            </a:r>
            <a:br>
              <a:rPr lang="en" sz="3116">
                <a:solidFill>
                  <a:srgbClr val="222222"/>
                </a:solidFill>
                <a:highlight>
                  <a:srgbClr val="FFFFFF"/>
                </a:highlight>
              </a:rPr>
            </a:br>
            <a:br>
              <a:rPr lang="en" sz="3116">
                <a:solidFill>
                  <a:srgbClr val="222222"/>
                </a:solidFill>
                <a:highlight>
                  <a:srgbClr val="FFFFFF"/>
                </a:highlight>
              </a:rPr>
            </a:br>
            <a:r>
              <a:rPr lang="en" sz="3116">
                <a:solidFill>
                  <a:srgbClr val="222222"/>
                </a:solidFill>
                <a:highlight>
                  <a:srgbClr val="FFFFFF"/>
                </a:highlight>
              </a:rPr>
              <a:t>£1 million project brings together disabled and non-disabled academics at the University of Sheffield - working in consultation with disabled people's organisations - to find and promote anti-ableist practices in TUOS.</a:t>
            </a:r>
            <a:endParaRPr sz="3116">
              <a:solidFill>
                <a:srgbClr val="222222"/>
              </a:solidFill>
              <a:highlight>
                <a:srgbClr val="FFFFFF"/>
              </a:highlight>
            </a:endParaRPr>
          </a:p>
          <a:p>
            <a:pPr indent="0" lvl="0" marL="0" rtl="0" algn="l">
              <a:lnSpc>
                <a:spcPct val="100000"/>
              </a:lnSpc>
              <a:spcBef>
                <a:spcPts val="0"/>
              </a:spcBef>
              <a:spcAft>
                <a:spcPts val="0"/>
              </a:spcAft>
              <a:buClr>
                <a:schemeClr val="dk1"/>
              </a:buClr>
              <a:buSzPct val="35295"/>
              <a:buFont typeface="Arial"/>
              <a:buNone/>
            </a:pPr>
            <a:r>
              <a:t/>
            </a:r>
            <a:endParaRPr sz="3116">
              <a:solidFill>
                <a:srgbClr val="222222"/>
              </a:solidFill>
              <a:highlight>
                <a:srgbClr val="FFFFFF"/>
              </a:highlight>
            </a:endParaRPr>
          </a:p>
          <a:p>
            <a:pPr indent="-337546" lvl="0" marL="457200" rtl="0" algn="l">
              <a:lnSpc>
                <a:spcPct val="100000"/>
              </a:lnSpc>
              <a:spcBef>
                <a:spcPts val="0"/>
              </a:spcBef>
              <a:spcAft>
                <a:spcPts val="0"/>
              </a:spcAft>
              <a:buClr>
                <a:schemeClr val="dk1"/>
              </a:buClr>
              <a:buSzPct val="100000"/>
              <a:buChar char="●"/>
            </a:pPr>
            <a:r>
              <a:rPr b="1" i="1" lang="en" sz="3116">
                <a:solidFill>
                  <a:schemeClr val="dk1"/>
                </a:solidFill>
              </a:rPr>
              <a:t>Environment</a:t>
            </a:r>
            <a:r>
              <a:rPr lang="en" sz="3116">
                <a:solidFill>
                  <a:schemeClr val="dk1"/>
                </a:solidFill>
              </a:rPr>
              <a:t> will experiment with new ideas for inclusive recruitment and employment.</a:t>
            </a:r>
            <a:endParaRPr sz="3116">
              <a:solidFill>
                <a:schemeClr val="dk1"/>
              </a:solidFill>
            </a:endParaRPr>
          </a:p>
          <a:p>
            <a:pPr indent="-337546" lvl="0" marL="457200" rtl="0" algn="l">
              <a:lnSpc>
                <a:spcPct val="100000"/>
              </a:lnSpc>
              <a:spcBef>
                <a:spcPts val="0"/>
              </a:spcBef>
              <a:spcAft>
                <a:spcPts val="0"/>
              </a:spcAft>
              <a:buClr>
                <a:schemeClr val="dk1"/>
              </a:buClr>
              <a:buSzPct val="100000"/>
              <a:buChar char="●"/>
            </a:pPr>
            <a:r>
              <a:rPr b="1" i="1" lang="en" sz="3116">
                <a:solidFill>
                  <a:schemeClr val="dk1"/>
                </a:solidFill>
              </a:rPr>
              <a:t>Development</a:t>
            </a:r>
            <a:r>
              <a:rPr lang="en" sz="3116">
                <a:solidFill>
                  <a:schemeClr val="dk1"/>
                </a:solidFill>
              </a:rPr>
              <a:t> will produce new guidelines on accessible research events and deliver a new course on inclusive research methods to raise capacities of PGRs and ECRs. </a:t>
            </a:r>
            <a:endParaRPr sz="3116">
              <a:solidFill>
                <a:schemeClr val="dk1"/>
              </a:solidFill>
            </a:endParaRPr>
          </a:p>
          <a:p>
            <a:pPr indent="-337546" lvl="0" marL="457200" rtl="0" algn="l">
              <a:lnSpc>
                <a:spcPct val="100000"/>
              </a:lnSpc>
              <a:spcBef>
                <a:spcPts val="0"/>
              </a:spcBef>
              <a:spcAft>
                <a:spcPts val="0"/>
              </a:spcAft>
              <a:buClr>
                <a:schemeClr val="dk1"/>
              </a:buClr>
              <a:buSzPct val="100000"/>
              <a:buChar char="●"/>
            </a:pPr>
            <a:r>
              <a:rPr b="1" i="1" lang="en" sz="3116">
                <a:solidFill>
                  <a:schemeClr val="dk1"/>
                </a:solidFill>
              </a:rPr>
              <a:t>Collaboration</a:t>
            </a:r>
            <a:r>
              <a:rPr lang="en" sz="3116">
                <a:solidFill>
                  <a:schemeClr val="dk1"/>
                </a:solidFill>
              </a:rPr>
              <a:t> will put disabled people front and centre and in collaboration will offer funding, via an open call, to other researchers and professional services colleagues to produce their own inclusive research projects and we will revisit the Concordat on Researcher Development to ensure inclusivity. </a:t>
            </a:r>
            <a:endParaRPr sz="8416">
              <a:solidFill>
                <a:schemeClr val="dk1"/>
              </a:solidFill>
              <a:highlight>
                <a:srgbClr val="FFFFFF"/>
              </a:highlight>
            </a:endParaRPr>
          </a:p>
          <a:p>
            <a:pPr indent="0" lvl="0" marL="0" rtl="0" algn="l">
              <a:lnSpc>
                <a:spcPct val="115000"/>
              </a:lnSpc>
              <a:spcBef>
                <a:spcPts val="0"/>
              </a:spcBef>
              <a:spcAft>
                <a:spcPts val="0"/>
              </a:spcAft>
              <a:buSzPts val="3960"/>
              <a:buNone/>
            </a:pPr>
            <a:r>
              <a:t/>
            </a:r>
            <a:endParaRPr sz="1100">
              <a:solidFill>
                <a:schemeClr val="dk1"/>
              </a:solidFill>
              <a:highlight>
                <a:srgbClr val="FFFFFF"/>
              </a:highlight>
            </a:endParaRPr>
          </a:p>
          <a:p>
            <a:pPr indent="0" lvl="0" marL="0" rtl="0" algn="l">
              <a:lnSpc>
                <a:spcPct val="115000"/>
              </a:lnSpc>
              <a:spcBef>
                <a:spcPts val="0"/>
              </a:spcBef>
              <a:spcAft>
                <a:spcPts val="0"/>
              </a:spcAft>
              <a:buSzPts val="3960"/>
              <a:buNone/>
            </a:pPr>
            <a:r>
              <a:t/>
            </a:r>
            <a:endParaRPr sz="1100">
              <a:solidFill>
                <a:schemeClr val="dk1"/>
              </a:solidFill>
              <a:highlight>
                <a:srgbClr val="FFFFFF"/>
              </a:highlight>
            </a:endParaRPr>
          </a:p>
          <a:p>
            <a:pPr indent="0" lvl="0" marL="0" rtl="0" algn="l">
              <a:lnSpc>
                <a:spcPct val="115000"/>
              </a:lnSpc>
              <a:spcBef>
                <a:spcPts val="0"/>
              </a:spcBef>
              <a:spcAft>
                <a:spcPts val="0"/>
              </a:spcAft>
              <a:buSzPct val="327271"/>
              <a:buNone/>
            </a:pPr>
            <a:r>
              <a:t/>
            </a:r>
            <a:endParaRPr sz="2200">
              <a:solidFill>
                <a:schemeClr val="dk1"/>
              </a:solidFill>
            </a:endParaRPr>
          </a:p>
        </p:txBody>
      </p:sp>
      <p:sp>
        <p:nvSpPr>
          <p:cNvPr id="123" name="Google Shape;12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0909"/>
              <a:buNone/>
            </a:pPr>
            <a:r>
              <a:rPr b="1" lang="en" sz="2420"/>
              <a:t>Briefly reflect on Environment: inclusive recruitment practices</a:t>
            </a:r>
            <a:endParaRPr b="1" sz="2420"/>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To recruit 4 Research Associates </a:t>
            </a:r>
            <a:r>
              <a:rPr lang="en">
                <a:solidFill>
                  <a:schemeClr val="dk1"/>
                </a:solidFill>
              </a:rPr>
              <a:t>and</a:t>
            </a:r>
            <a:r>
              <a:rPr lang="en">
                <a:solidFill>
                  <a:schemeClr val="dk1"/>
                </a:solidFill>
              </a:rPr>
              <a:t>  members of staff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Space to think about inclusive recruitment, explore our understanding and our ambitions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‘What might it mean for inclusive recruitment if disability was the driving subject of our discussions and thinking?’ </a:t>
            </a:r>
            <a:endParaRPr>
              <a:solidFill>
                <a:schemeClr val="dk1"/>
              </a:solidFill>
            </a:endParaRPr>
          </a:p>
        </p:txBody>
      </p:sp>
      <p:sp>
        <p:nvSpPr>
          <p:cNvPr id="130" name="Google Shape;130;p24"/>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pic>
        <p:nvPicPr>
          <p:cNvPr id="131" name="Google Shape;131;p24"/>
          <p:cNvPicPr preferRelativeResize="0"/>
          <p:nvPr/>
        </p:nvPicPr>
        <p:blipFill rotWithShape="1">
          <a:blip r:embed="rId3">
            <a:alphaModFix/>
          </a:blip>
          <a:srcRect b="0" l="0" r="0" t="0"/>
          <a:stretch/>
        </p:blipFill>
        <p:spPr>
          <a:xfrm>
            <a:off x="613275" y="3383425"/>
            <a:ext cx="4895576" cy="1303550"/>
          </a:xfrm>
          <a:prstGeom prst="rect">
            <a:avLst/>
          </a:prstGeom>
          <a:noFill/>
          <a:ln>
            <a:noFill/>
          </a:ln>
        </p:spPr>
      </p:pic>
      <p:pic>
        <p:nvPicPr>
          <p:cNvPr id="132" name="Google Shape;132;p24"/>
          <p:cNvPicPr preferRelativeResize="0"/>
          <p:nvPr/>
        </p:nvPicPr>
        <p:blipFill rotWithShape="1">
          <a:blip r:embed="rId4">
            <a:alphaModFix/>
          </a:blip>
          <a:srcRect b="0" l="0" r="0" t="0"/>
          <a:stretch/>
        </p:blipFill>
        <p:spPr>
          <a:xfrm>
            <a:off x="5214424" y="3201357"/>
            <a:ext cx="3324301" cy="14856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 we mean by Inclusive Recruitment?</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A process that ensures equal opportunity for all candidates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Acknowledging the common barriers faced by certain demographics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Being mindful of intersectionality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Accepting that we will make mistakes, access is an ongoing conversation that is always evolving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 diverse team is a strong team</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Planning &amp; Advertising</a:t>
            </a:r>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Changing the Job Title e.g. Research Associate not Post-doctorate Research Associate; Project Coordinator not Project Manager</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Anti-ableist amends to Job specification: less criteria, change of </a:t>
            </a:r>
            <a:r>
              <a:rPr lang="en">
                <a:solidFill>
                  <a:schemeClr val="dk1"/>
                </a:solidFill>
              </a:rPr>
              <a:t>language - deleted ‘the ability to …’ and changed to ‘experience of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Bespoke ‘Mini-site’ and responsive Social Media</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Establishing a workable timeline and communicating this</a:t>
            </a:r>
            <a:endParaRPr>
              <a:solidFill>
                <a:schemeClr val="dk1"/>
              </a:solidFill>
            </a:endParaRPr>
          </a:p>
          <a:p>
            <a:pPr indent="0" lvl="0" marL="0" rtl="0" algn="l">
              <a:lnSpc>
                <a:spcPct val="150000"/>
              </a:lnSpc>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Application Process</a:t>
            </a:r>
            <a:endParaRPr/>
          </a:p>
        </p:txBody>
      </p:sp>
      <p:sp>
        <p:nvSpPr>
          <p:cNvPr id="150" name="Google Shape;15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Adding in additional task phase to help with shortlisting</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Providing candidate feedback</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Approach to interview and communicating this to candidates up front</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was the Result?</a:t>
            </a:r>
            <a:endParaRPr/>
          </a:p>
        </p:txBody>
      </p:sp>
      <p:sp>
        <p:nvSpPr>
          <p:cNvPr id="156" name="Google Shape;15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WAARC </a:t>
            </a:r>
            <a:endParaRPr b="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172 applications, 40% of which declared via Disability Confident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69% invited to the next stage were DC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68% of those invited to interview were DC</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Candidate Feedback</a:t>
            </a:r>
            <a:endParaRPr/>
          </a:p>
        </p:txBody>
      </p:sp>
      <p:sp>
        <p:nvSpPr>
          <p:cNvPr id="162" name="Google Shape;162;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On WAARC: </a:t>
            </a:r>
            <a:endParaRPr>
              <a:solidFill>
                <a:schemeClr val="dk1"/>
              </a:solidFill>
            </a:endParaRPr>
          </a:p>
          <a:p>
            <a:pPr indent="0" lvl="0" marL="0" rtl="0" algn="l">
              <a:spcBef>
                <a:spcPts val="0"/>
              </a:spcBef>
              <a:spcAft>
                <a:spcPts val="0"/>
              </a:spcAft>
              <a:buNone/>
            </a:pPr>
            <a:r>
              <a:rPr lang="en" sz="1600">
                <a:solidFill>
                  <a:schemeClr val="dk1"/>
                </a:solidFill>
                <a:latin typeface="Arial"/>
                <a:ea typeface="Arial"/>
                <a:cs typeface="Arial"/>
                <a:sym typeface="Arial"/>
              </a:rPr>
              <a:t>“I am confident that my reasonable adjustments have been covered by the recruitment process, which I found to be very considerate and gentle. The pace of the recruitment process and the communications in advance, I found to be very fitting to my needs. The process naturally regulated my anxiety and made me feel safe.”</a:t>
            </a:r>
            <a:endParaRPr sz="1600">
              <a:solidFill>
                <a:schemeClr val="dk1"/>
              </a:solidFill>
              <a:latin typeface="Arial"/>
              <a:ea typeface="Arial"/>
              <a:cs typeface="Arial"/>
              <a:sym typeface="Arial"/>
            </a:endParaRPr>
          </a:p>
          <a:p>
            <a:pPr indent="0" lvl="0" marL="0" rtl="0" algn="l">
              <a:spcBef>
                <a:spcPts val="0"/>
              </a:spcBef>
              <a:spcAft>
                <a:spcPts val="0"/>
              </a:spcAft>
              <a:buNone/>
            </a:pPr>
            <a:r>
              <a:t/>
            </a:r>
            <a:endParaRPr sz="1100">
              <a:solidFill>
                <a:schemeClr val="dk1"/>
              </a:solidFill>
              <a:latin typeface="Arial"/>
              <a:ea typeface="Arial"/>
              <a:cs typeface="Arial"/>
              <a:sym typeface="Arial"/>
            </a:endParaRPr>
          </a:p>
          <a:p>
            <a:pPr indent="0" lvl="0" marL="0" rtl="0" algn="l">
              <a:spcBef>
                <a:spcPts val="0"/>
              </a:spcBef>
              <a:spcAft>
                <a:spcPts val="0"/>
              </a:spcAft>
              <a:buNone/>
            </a:pPr>
            <a:r>
              <a:t/>
            </a:r>
            <a:endParaRPr sz="1100">
              <a:solidFill>
                <a:schemeClr val="dk1"/>
              </a:solidFill>
              <a:highlight>
                <a:srgbClr val="FFFFFF"/>
              </a:highlight>
              <a:latin typeface="Arial"/>
              <a:ea typeface="Arial"/>
              <a:cs typeface="Arial"/>
              <a:sym typeface="Arial"/>
            </a:endParaRPr>
          </a:p>
          <a:p>
            <a:pPr indent="0" lvl="0" marL="0" rtl="0" algn="l">
              <a:spcBef>
                <a:spcPts val="0"/>
              </a:spcBef>
              <a:spcAft>
                <a:spcPts val="0"/>
              </a:spcAft>
              <a:buNone/>
            </a:pPr>
            <a:r>
              <a:rPr lang="en" sz="1600">
                <a:solidFill>
                  <a:schemeClr val="dk1"/>
                </a:solidFill>
                <a:highlight>
                  <a:srgbClr val="FFFFFF"/>
                </a:highlight>
                <a:latin typeface="Arial"/>
                <a:ea typeface="Arial"/>
                <a:cs typeface="Arial"/>
                <a:sym typeface="Arial"/>
              </a:rPr>
              <a:t>“I appreciated the teams’ procedures to make this process accessible, so please do pass this thanks onto them.” </a:t>
            </a:r>
            <a:endParaRPr sz="1600">
              <a:solidFill>
                <a:schemeClr val="dk1"/>
              </a:solidFill>
              <a:highlight>
                <a:srgbClr val="FFFFFF"/>
              </a:highlight>
              <a:latin typeface="Arial"/>
              <a:ea typeface="Arial"/>
              <a:cs typeface="Arial"/>
              <a:sym typeface="Arial"/>
            </a:endParaRPr>
          </a:p>
          <a:p>
            <a:pPr indent="0" lvl="0" marL="0" rtl="0" algn="l">
              <a:spcBef>
                <a:spcPts val="0"/>
              </a:spcBef>
              <a:spcAft>
                <a:spcPts val="0"/>
              </a:spcAft>
              <a:buNone/>
            </a:pPr>
            <a:r>
              <a:t/>
            </a:r>
            <a:endParaRPr sz="1100">
              <a:solidFill>
                <a:schemeClr val="dk1"/>
              </a:solidFill>
              <a:highlight>
                <a:srgbClr val="FFFFFF"/>
              </a:highlight>
              <a:latin typeface="Arial"/>
              <a:ea typeface="Arial"/>
              <a:cs typeface="Arial"/>
              <a:sym typeface="Arial"/>
            </a:endParaRPr>
          </a:p>
          <a:p>
            <a:pPr indent="0" lvl="0" marL="0" rtl="0" algn="l">
              <a:spcBef>
                <a:spcPts val="0"/>
              </a:spcBef>
              <a:spcAft>
                <a:spcPts val="0"/>
              </a:spcAft>
              <a:buNone/>
            </a:pPr>
            <a:r>
              <a:t/>
            </a:r>
            <a:endParaRPr sz="1100">
              <a:solidFill>
                <a:schemeClr val="dk1"/>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reminder</a:t>
            </a:r>
            <a:endParaRPr/>
          </a:p>
        </p:txBody>
      </p:sp>
      <p:sp>
        <p:nvSpPr>
          <p:cNvPr id="168" name="Google Shape;16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We recruited excellent Research Associates, with a host of experiences, coming from a host of disciplines with disabilty studies research  who will implement the work of WAARC.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in addition, we are committed to forms of career development, mentoring and support that attend to their career trajectories beyond WAARC.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100">
              <a:solidFill>
                <a:schemeClr val="dk1"/>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sz="6000"/>
              <a:t>A depathologising University</a:t>
            </a:r>
            <a:endParaRPr sz="6000"/>
          </a:p>
        </p:txBody>
      </p:sp>
      <p:sp>
        <p:nvSpPr>
          <p:cNvPr id="174" name="Google Shape;174;p3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220"/>
              <a:t>Acknowledge support of …</a:t>
            </a:r>
            <a:endParaRPr b="1" sz="3220"/>
          </a:p>
        </p:txBody>
      </p:sp>
      <p:sp>
        <p:nvSpPr>
          <p:cNvPr id="63" name="Google Shape;63;p14"/>
          <p:cNvSpPr txBox="1"/>
          <p:nvPr>
            <p:ph idx="1" type="body"/>
          </p:nvPr>
        </p:nvSpPr>
        <p:spPr>
          <a:xfrm>
            <a:off x="266000" y="12468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1100"/>
              <a:buFont typeface="Arial"/>
              <a:buNone/>
            </a:pPr>
            <a:r>
              <a:rPr b="1" lang="en" sz="1700">
                <a:solidFill>
                  <a:schemeClr val="dk1"/>
                </a:solidFill>
              </a:rPr>
              <a:t>Humanising Healthcare</a:t>
            </a:r>
            <a:endParaRPr b="1" sz="17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700">
                <a:solidFill>
                  <a:schemeClr val="dk1"/>
                </a:solidFill>
              </a:rPr>
              <a:t>Economic and Social Research Council</a:t>
            </a:r>
            <a:endParaRPr b="1" sz="1700">
              <a:solidFill>
                <a:schemeClr val="dk1"/>
              </a:solidFill>
            </a:endParaRPr>
          </a:p>
          <a:p>
            <a:pPr indent="0" lvl="0" marL="0" rtl="0" algn="l">
              <a:lnSpc>
                <a:spcPct val="110000"/>
              </a:lnSpc>
              <a:spcBef>
                <a:spcPts val="0"/>
              </a:spcBef>
              <a:spcAft>
                <a:spcPts val="0"/>
              </a:spcAft>
              <a:buClr>
                <a:schemeClr val="dk1"/>
              </a:buClr>
              <a:buSzPts val="1100"/>
              <a:buFont typeface="Arial"/>
              <a:buNone/>
            </a:pPr>
            <a:r>
              <a:rPr lang="en" sz="1700" u="sng">
                <a:solidFill>
                  <a:srgbClr val="1155CC"/>
                </a:solidFill>
                <a:hlinkClick r:id="rId3">
                  <a:extLst>
                    <a:ext uri="{A12FA001-AC4F-418D-AE19-62706E023703}">
                      <ahyp:hlinkClr val="tx"/>
                    </a:ext>
                  </a:extLst>
                </a:hlinkClick>
              </a:rPr>
              <a:t>Humanising the Healthcare of People with Learning Disabilities and/or Autism funded by the Economic and Social Research Council (ES/W003406/1)</a:t>
            </a:r>
            <a:endParaRPr sz="1700" u="sng">
              <a:solidFill>
                <a:srgbClr val="1155CC"/>
              </a:solidFill>
            </a:endParaRPr>
          </a:p>
          <a:p>
            <a:pPr indent="0" lvl="0" marL="0" rtl="0" algn="l">
              <a:lnSpc>
                <a:spcPct val="110000"/>
              </a:lnSpc>
              <a:spcBef>
                <a:spcPts val="0"/>
              </a:spcBef>
              <a:spcAft>
                <a:spcPts val="0"/>
              </a:spcAft>
              <a:buClr>
                <a:schemeClr val="dk1"/>
              </a:buClr>
              <a:buSzPts val="1100"/>
              <a:buFont typeface="Arial"/>
              <a:buNone/>
            </a:pPr>
            <a:r>
              <a:rPr b="1" lang="en" sz="1700">
                <a:solidFill>
                  <a:schemeClr val="dk1"/>
                </a:solidFill>
              </a:rPr>
              <a:t>Disability Matters</a:t>
            </a:r>
            <a:endParaRPr b="1" sz="1700">
              <a:solidFill>
                <a:schemeClr val="dk1"/>
              </a:solidFill>
            </a:endParaRPr>
          </a:p>
          <a:p>
            <a:pPr indent="0" lvl="0" marL="0" rtl="0" algn="l">
              <a:lnSpc>
                <a:spcPct val="110000"/>
              </a:lnSpc>
              <a:spcBef>
                <a:spcPts val="0"/>
              </a:spcBef>
              <a:spcAft>
                <a:spcPts val="0"/>
              </a:spcAft>
              <a:buClr>
                <a:schemeClr val="dk1"/>
              </a:buClr>
              <a:buSzPts val="1100"/>
              <a:buFont typeface="Arial"/>
              <a:buNone/>
            </a:pPr>
            <a:r>
              <a:rPr b="1" lang="en" sz="1700">
                <a:solidFill>
                  <a:schemeClr val="dk1"/>
                </a:solidFill>
              </a:rPr>
              <a:t>Wellcome Discretionary Award</a:t>
            </a:r>
            <a:endParaRPr b="1" sz="1700">
              <a:solidFill>
                <a:schemeClr val="dk1"/>
              </a:solidFill>
            </a:endParaRPr>
          </a:p>
          <a:p>
            <a:pPr indent="0" lvl="0" marL="0" rtl="0" algn="l">
              <a:lnSpc>
                <a:spcPct val="105000"/>
              </a:lnSpc>
              <a:spcBef>
                <a:spcPts val="0"/>
              </a:spcBef>
              <a:spcAft>
                <a:spcPts val="0"/>
              </a:spcAft>
              <a:buClr>
                <a:schemeClr val="dk1"/>
              </a:buClr>
              <a:buSzPts val="1100"/>
              <a:buFont typeface="Arial"/>
              <a:buNone/>
            </a:pPr>
            <a:r>
              <a:rPr lang="en" sz="1700" u="sng">
                <a:solidFill>
                  <a:srgbClr val="1155CC"/>
                </a:solidFill>
                <a:hlinkClick r:id="rId4">
                  <a:extLst>
                    <a:ext uri="{A12FA001-AC4F-418D-AE19-62706E023703}">
                      <ahyp:hlinkClr val="tx"/>
                    </a:ext>
                  </a:extLst>
                </a:hlinkClick>
              </a:rPr>
              <a:t>https://www.sheffield.ac.uk/ihuman/disability-matters </a:t>
            </a:r>
            <a:endParaRPr sz="1700" u="sng">
              <a:solidFill>
                <a:srgbClr val="1155CC"/>
              </a:solidFill>
            </a:endParaRPr>
          </a:p>
          <a:p>
            <a:pPr indent="0" lvl="0" marL="0" rtl="0" algn="l">
              <a:lnSpc>
                <a:spcPct val="105000"/>
              </a:lnSpc>
              <a:spcBef>
                <a:spcPts val="0"/>
              </a:spcBef>
              <a:spcAft>
                <a:spcPts val="0"/>
              </a:spcAft>
              <a:buClr>
                <a:schemeClr val="dk1"/>
              </a:buClr>
              <a:buSzPts val="1100"/>
              <a:buFont typeface="Arial"/>
              <a:buNone/>
            </a:pPr>
            <a:r>
              <a:t/>
            </a:r>
            <a:endParaRPr sz="17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700">
                <a:solidFill>
                  <a:schemeClr val="dk1"/>
                </a:solidFill>
              </a:rPr>
              <a:t>Wellcome Anti-ableist Research Culture</a:t>
            </a:r>
            <a:endParaRPr b="1" sz="17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700">
                <a:solidFill>
                  <a:srgbClr val="2B353E"/>
                </a:solidFill>
                <a:latin typeface="Source Sans Pro"/>
                <a:ea typeface="Source Sans Pro"/>
                <a:cs typeface="Source Sans Pro"/>
                <a:sym typeface="Source Sans Pro"/>
              </a:rPr>
              <a:t>A Wellcome Trust Institutional Funding for Research Culture Award</a:t>
            </a:r>
            <a:endParaRPr b="1" sz="1700">
              <a:solidFill>
                <a:srgbClr val="2B353E"/>
              </a:solidFill>
              <a:latin typeface="Source Sans Pro"/>
              <a:ea typeface="Source Sans Pro"/>
              <a:cs typeface="Source Sans Pro"/>
              <a:sym typeface="Source Sans Pro"/>
            </a:endParaRPr>
          </a:p>
          <a:p>
            <a:pPr indent="0" lvl="0" marL="0" rtl="0" algn="l">
              <a:lnSpc>
                <a:spcPct val="105000"/>
              </a:lnSpc>
              <a:spcBef>
                <a:spcPts val="0"/>
              </a:spcBef>
              <a:spcAft>
                <a:spcPts val="0"/>
              </a:spcAft>
              <a:buClr>
                <a:schemeClr val="dk1"/>
              </a:buClr>
              <a:buSzPts val="1100"/>
              <a:buFont typeface="Arial"/>
              <a:buNone/>
            </a:pPr>
            <a:r>
              <a:rPr lang="en" sz="1700" u="sng">
                <a:solidFill>
                  <a:srgbClr val="1155CC"/>
                </a:solidFill>
                <a:hlinkClick r:id="rId5">
                  <a:extLst>
                    <a:ext uri="{A12FA001-AC4F-418D-AE19-62706E023703}">
                      <ahyp:hlinkClr val="tx"/>
                    </a:ext>
                  </a:extLst>
                </a:hlinkClick>
              </a:rPr>
              <a:t>https://www.sheffield.ac.uk/ihuman/wellcome-anti-ableist-research-culture-waarc</a:t>
            </a:r>
            <a:endParaRPr sz="1700" u="sng">
              <a:solidFill>
                <a:srgbClr val="1155CC"/>
              </a:solidFill>
            </a:endParaRPr>
          </a:p>
          <a:p>
            <a:pPr indent="0" lvl="0" marL="0" rtl="0" algn="l">
              <a:lnSpc>
                <a:spcPct val="105000"/>
              </a:lnSpc>
              <a:spcBef>
                <a:spcPts val="0"/>
              </a:spcBef>
              <a:spcAft>
                <a:spcPts val="0"/>
              </a:spcAft>
              <a:buClr>
                <a:schemeClr val="dk1"/>
              </a:buClr>
              <a:buSzPts val="1100"/>
              <a:buFont typeface="Arial"/>
              <a:buNone/>
            </a:pPr>
            <a:r>
              <a:t/>
            </a:r>
            <a:endParaRPr sz="1700">
              <a:solidFill>
                <a:schemeClr val="dk1"/>
              </a:solidFill>
            </a:endParaRPr>
          </a:p>
          <a:p>
            <a:pPr indent="0" lvl="0" marL="0" rtl="0" algn="l">
              <a:lnSpc>
                <a:spcPct val="105000"/>
              </a:lnSpc>
              <a:spcBef>
                <a:spcPts val="0"/>
              </a:spcBef>
              <a:spcAft>
                <a:spcPts val="0"/>
              </a:spcAft>
              <a:buSzPts val="1800"/>
              <a:buNone/>
            </a:pPr>
            <a:r>
              <a:t/>
            </a:r>
            <a:endParaRPr sz="3800">
              <a:solidFill>
                <a:schemeClr val="dk1"/>
              </a:solidFill>
            </a:endParaRPr>
          </a:p>
          <a:p>
            <a:pPr indent="0" lvl="0" marL="0" rtl="0" algn="l">
              <a:lnSpc>
                <a:spcPct val="105000"/>
              </a:lnSpc>
              <a:spcBef>
                <a:spcPts val="0"/>
              </a:spcBef>
              <a:spcAft>
                <a:spcPts val="0"/>
              </a:spcAft>
              <a:buSzPts val="1800"/>
              <a:buNone/>
            </a:pPr>
            <a:r>
              <a:t/>
            </a:r>
            <a:endParaRPr sz="2200">
              <a:solidFill>
                <a:schemeClr val="dk1"/>
              </a:solidFill>
            </a:endParaRPr>
          </a:p>
        </p:txBody>
      </p:sp>
      <p:sp>
        <p:nvSpPr>
          <p:cNvPr id="64" name="Google Shape;6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idx="1" type="body"/>
          </p:nvPr>
        </p:nvSpPr>
        <p:spPr>
          <a:xfrm>
            <a:off x="311700" y="232800"/>
            <a:ext cx="8520600" cy="4335900"/>
          </a:xfrm>
          <a:prstGeom prst="rect">
            <a:avLst/>
          </a:prstGeom>
          <a:noFill/>
          <a:ln>
            <a:noFill/>
          </a:ln>
        </p:spPr>
        <p:txBody>
          <a:bodyPr anchorCtr="0" anchor="t" bIns="91425" lIns="91425" spcFirstLastPara="1" rIns="91425" wrap="square" tIns="91425">
            <a:normAutofit fontScale="32500" lnSpcReduction="20000"/>
          </a:bodyPr>
          <a:lstStyle/>
          <a:p>
            <a:pPr indent="0" lvl="0" marL="0" rtl="0" algn="l">
              <a:lnSpc>
                <a:spcPct val="115000"/>
              </a:lnSpc>
              <a:spcBef>
                <a:spcPts val="1200"/>
              </a:spcBef>
              <a:spcAft>
                <a:spcPts val="0"/>
              </a:spcAft>
              <a:buSzPct val="64285"/>
              <a:buNone/>
            </a:pPr>
            <a:r>
              <a:rPr lang="en" sz="11200">
                <a:solidFill>
                  <a:schemeClr val="dk1"/>
                </a:solidFill>
                <a:highlight>
                  <a:srgbClr val="FFFFFF"/>
                </a:highlight>
              </a:rPr>
              <a:t>We are assisted by </a:t>
            </a:r>
            <a:r>
              <a:rPr b="1" lang="en" sz="11200">
                <a:solidFill>
                  <a:schemeClr val="dk1"/>
                </a:solidFill>
                <a:highlight>
                  <a:srgbClr val="FFFFFF"/>
                </a:highlight>
              </a:rPr>
              <a:t>disabled people’s organisations</a:t>
            </a:r>
            <a:r>
              <a:rPr lang="en" sz="11200">
                <a:solidFill>
                  <a:schemeClr val="dk1"/>
                </a:solidFill>
                <a:highlight>
                  <a:srgbClr val="FFFFFF"/>
                </a:highlight>
              </a:rPr>
              <a:t> who constitute our leadership team and remunerated at daily consultancy rates for </a:t>
            </a:r>
            <a:r>
              <a:rPr lang="en" sz="11200">
                <a:solidFill>
                  <a:schemeClr val="dk1"/>
                </a:solidFill>
                <a:highlight>
                  <a:srgbClr val="FFFFFF"/>
                </a:highlight>
              </a:rPr>
              <a:t>their work on WAARC</a:t>
            </a:r>
            <a:br>
              <a:rPr b="1" lang="en" sz="11200">
                <a:solidFill>
                  <a:schemeClr val="dk1"/>
                </a:solidFill>
                <a:highlight>
                  <a:srgbClr val="FFFFFF"/>
                </a:highlight>
              </a:rPr>
            </a:br>
            <a:endParaRPr sz="10600">
              <a:solidFill>
                <a:schemeClr val="dk1"/>
              </a:solidFill>
              <a:highlight>
                <a:srgbClr val="FFFFFF"/>
              </a:highlight>
            </a:endParaRPr>
          </a:p>
          <a:p>
            <a:pPr indent="0" lvl="0" marL="0" rtl="0" algn="l">
              <a:lnSpc>
                <a:spcPct val="115000"/>
              </a:lnSpc>
              <a:spcBef>
                <a:spcPts val="1200"/>
              </a:spcBef>
              <a:spcAft>
                <a:spcPts val="0"/>
              </a:spcAft>
              <a:buSzPct val="112500"/>
              <a:buNone/>
            </a:pPr>
            <a:r>
              <a:t/>
            </a:r>
            <a:endParaRPr sz="6400">
              <a:solidFill>
                <a:schemeClr val="dk1"/>
              </a:solidFill>
              <a:highlight>
                <a:srgbClr val="FFFFFF"/>
              </a:highlight>
            </a:endParaRPr>
          </a:p>
          <a:p>
            <a:pPr indent="0" lvl="0" marL="0" rtl="0" algn="l">
              <a:lnSpc>
                <a:spcPct val="115000"/>
              </a:lnSpc>
              <a:spcBef>
                <a:spcPts val="0"/>
              </a:spcBef>
              <a:spcAft>
                <a:spcPts val="0"/>
              </a:spcAft>
              <a:buSzPts val="2340"/>
              <a:buNone/>
            </a:pPr>
            <a:r>
              <a:t/>
            </a:r>
            <a:endParaRPr sz="1100">
              <a:solidFill>
                <a:schemeClr val="dk1"/>
              </a:solidFill>
              <a:highlight>
                <a:srgbClr val="FFFFFF"/>
              </a:highlight>
            </a:endParaRPr>
          </a:p>
          <a:p>
            <a:pPr indent="0" lvl="0" marL="0" rtl="0" algn="l">
              <a:lnSpc>
                <a:spcPct val="115000"/>
              </a:lnSpc>
              <a:spcBef>
                <a:spcPts val="0"/>
              </a:spcBef>
              <a:spcAft>
                <a:spcPts val="0"/>
              </a:spcAft>
              <a:buSzPts val="2340"/>
              <a:buNone/>
            </a:pPr>
            <a:r>
              <a:t/>
            </a:r>
            <a:endParaRPr sz="1100">
              <a:solidFill>
                <a:schemeClr val="dk1"/>
              </a:solidFill>
              <a:highlight>
                <a:srgbClr val="FFFFFF"/>
              </a:highlight>
            </a:endParaRPr>
          </a:p>
          <a:p>
            <a:pPr indent="0" lvl="0" marL="0" rtl="0" algn="l">
              <a:lnSpc>
                <a:spcPct val="115000"/>
              </a:lnSpc>
              <a:spcBef>
                <a:spcPts val="0"/>
              </a:spcBef>
              <a:spcAft>
                <a:spcPts val="0"/>
              </a:spcAft>
              <a:buSzPct val="327272"/>
              <a:buNone/>
            </a:pPr>
            <a:r>
              <a:t/>
            </a:r>
            <a:endParaRPr sz="2200">
              <a:solidFill>
                <a:schemeClr val="dk1"/>
              </a:solidFill>
            </a:endParaRPr>
          </a:p>
        </p:txBody>
      </p:sp>
      <p:sp>
        <p:nvSpPr>
          <p:cNvPr id="180" name="Google Shape;18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idx="1" type="body"/>
          </p:nvPr>
        </p:nvSpPr>
        <p:spPr>
          <a:xfrm>
            <a:off x="311700" y="232800"/>
            <a:ext cx="8520600" cy="4335900"/>
          </a:xfrm>
          <a:prstGeom prst="rect">
            <a:avLst/>
          </a:prstGeom>
          <a:noFill/>
          <a:ln>
            <a:noFill/>
          </a:ln>
        </p:spPr>
        <p:txBody>
          <a:bodyPr anchorCtr="0" anchor="t" bIns="91425" lIns="91425" spcFirstLastPara="1" rIns="91425" wrap="square" tIns="91425">
            <a:normAutofit fontScale="25000" lnSpcReduction="10000"/>
          </a:bodyPr>
          <a:lstStyle/>
          <a:p>
            <a:pPr indent="-359599" lvl="0" marL="457200" rtl="0" algn="l">
              <a:lnSpc>
                <a:spcPct val="115000"/>
              </a:lnSpc>
              <a:spcBef>
                <a:spcPts val="1200"/>
              </a:spcBef>
              <a:spcAft>
                <a:spcPts val="0"/>
              </a:spcAft>
              <a:buClr>
                <a:schemeClr val="dk1"/>
              </a:buClr>
              <a:buSzPct val="100000"/>
              <a:buChar char="●"/>
            </a:pPr>
            <a:r>
              <a:rPr lang="en" sz="8250">
                <a:solidFill>
                  <a:schemeClr val="dk1"/>
                </a:solidFill>
                <a:highlight>
                  <a:srgbClr val="FFFFFF"/>
                </a:highlight>
              </a:rPr>
              <a:t>WAARC has the </a:t>
            </a:r>
            <a:r>
              <a:rPr lang="en" sz="8250">
                <a:solidFill>
                  <a:schemeClr val="dk1"/>
                </a:solidFill>
                <a:highlight>
                  <a:srgbClr val="FFFFFF"/>
                </a:highlight>
              </a:rPr>
              <a:t>potential to depathologise the university</a:t>
            </a:r>
            <a:endParaRPr sz="8250">
              <a:solidFill>
                <a:schemeClr val="dk1"/>
              </a:solidFill>
              <a:highlight>
                <a:srgbClr val="FFFFFF"/>
              </a:highlight>
            </a:endParaRPr>
          </a:p>
          <a:p>
            <a:pPr indent="0" lvl="0" marL="457200" rtl="0" algn="l">
              <a:lnSpc>
                <a:spcPct val="115000"/>
              </a:lnSpc>
              <a:spcBef>
                <a:spcPts val="0"/>
              </a:spcBef>
              <a:spcAft>
                <a:spcPts val="0"/>
              </a:spcAft>
              <a:buNone/>
            </a:pPr>
            <a:r>
              <a:t/>
            </a:r>
            <a:endParaRPr sz="8250">
              <a:solidFill>
                <a:schemeClr val="dk1"/>
              </a:solidFill>
              <a:highlight>
                <a:srgbClr val="FFFFFF"/>
              </a:highlight>
            </a:endParaRPr>
          </a:p>
          <a:p>
            <a:pPr indent="0" lvl="0" marL="457200" rtl="0" algn="l">
              <a:lnSpc>
                <a:spcPct val="115000"/>
              </a:lnSpc>
              <a:spcBef>
                <a:spcPts val="0"/>
              </a:spcBef>
              <a:spcAft>
                <a:spcPts val="0"/>
              </a:spcAft>
              <a:buNone/>
            </a:pPr>
            <a:r>
              <a:rPr b="1" i="1" lang="en" sz="8250">
                <a:solidFill>
                  <a:schemeClr val="dk1"/>
                </a:solidFill>
                <a:highlight>
                  <a:srgbClr val="FFFFFF"/>
                </a:highlight>
              </a:rPr>
              <a:t>How might disability be used as the driving subject of …</a:t>
            </a:r>
            <a:endParaRPr b="1" i="1" sz="8250">
              <a:solidFill>
                <a:schemeClr val="dk1"/>
              </a:solidFill>
              <a:highlight>
                <a:srgbClr val="FFFFFF"/>
              </a:highlight>
            </a:endParaRPr>
          </a:p>
          <a:p>
            <a:pPr indent="0" lvl="0" marL="457200" rtl="0" algn="l">
              <a:lnSpc>
                <a:spcPct val="115000"/>
              </a:lnSpc>
              <a:spcBef>
                <a:spcPts val="0"/>
              </a:spcBef>
              <a:spcAft>
                <a:spcPts val="0"/>
              </a:spcAft>
              <a:buNone/>
            </a:pPr>
            <a:r>
              <a:t/>
            </a:r>
            <a:endParaRPr sz="8250">
              <a:solidFill>
                <a:schemeClr val="dk1"/>
              </a:solidFill>
              <a:highlight>
                <a:srgbClr val="FFFFFF"/>
              </a:highlight>
            </a:endParaRPr>
          </a:p>
          <a:p>
            <a:pPr indent="-359599" lvl="0" marL="457200" rtl="0" algn="l">
              <a:lnSpc>
                <a:spcPct val="115000"/>
              </a:lnSpc>
              <a:spcBef>
                <a:spcPts val="0"/>
              </a:spcBef>
              <a:spcAft>
                <a:spcPts val="0"/>
              </a:spcAft>
              <a:buClr>
                <a:schemeClr val="dk1"/>
              </a:buClr>
              <a:buSzPct val="100000"/>
              <a:buChar char="●"/>
            </a:pPr>
            <a:r>
              <a:rPr lang="en" sz="8250">
                <a:solidFill>
                  <a:schemeClr val="dk1"/>
                </a:solidFill>
                <a:highlight>
                  <a:srgbClr val="FFFFFF"/>
                </a:highlight>
              </a:rPr>
              <a:t>Recruitment </a:t>
            </a:r>
            <a:endParaRPr sz="8250">
              <a:solidFill>
                <a:schemeClr val="dk1"/>
              </a:solidFill>
              <a:highlight>
                <a:srgbClr val="FFFFFF"/>
              </a:highlight>
            </a:endParaRPr>
          </a:p>
          <a:p>
            <a:pPr indent="-359599" lvl="0" marL="457200" rtl="0" algn="l">
              <a:lnSpc>
                <a:spcPct val="115000"/>
              </a:lnSpc>
              <a:spcBef>
                <a:spcPts val="0"/>
              </a:spcBef>
              <a:spcAft>
                <a:spcPts val="0"/>
              </a:spcAft>
              <a:buClr>
                <a:schemeClr val="dk1"/>
              </a:buClr>
              <a:buSzPct val="100000"/>
              <a:buChar char="●"/>
            </a:pPr>
            <a:r>
              <a:rPr lang="en" sz="8250">
                <a:solidFill>
                  <a:schemeClr val="dk1"/>
                </a:solidFill>
                <a:highlight>
                  <a:srgbClr val="FFFFFF"/>
                </a:highlight>
              </a:rPr>
              <a:t>Research culture</a:t>
            </a:r>
            <a:endParaRPr sz="8250">
              <a:solidFill>
                <a:schemeClr val="dk1"/>
              </a:solidFill>
              <a:highlight>
                <a:srgbClr val="FFFFFF"/>
              </a:highlight>
            </a:endParaRPr>
          </a:p>
          <a:p>
            <a:pPr indent="-359599" lvl="0" marL="457200" rtl="0" algn="l">
              <a:lnSpc>
                <a:spcPct val="115000"/>
              </a:lnSpc>
              <a:spcBef>
                <a:spcPts val="0"/>
              </a:spcBef>
              <a:spcAft>
                <a:spcPts val="0"/>
              </a:spcAft>
              <a:buClr>
                <a:schemeClr val="dk1"/>
              </a:buClr>
              <a:buSzPct val="100000"/>
              <a:buChar char="●"/>
            </a:pPr>
            <a:r>
              <a:rPr lang="en" sz="8250">
                <a:solidFill>
                  <a:schemeClr val="dk1"/>
                </a:solidFill>
                <a:highlight>
                  <a:srgbClr val="FFFFFF"/>
                </a:highlight>
              </a:rPr>
              <a:t>Career Development of Researchers</a:t>
            </a:r>
            <a:endParaRPr sz="8250">
              <a:solidFill>
                <a:schemeClr val="dk1"/>
              </a:solidFill>
              <a:highlight>
                <a:srgbClr val="FFFFFF"/>
              </a:highlight>
            </a:endParaRPr>
          </a:p>
          <a:p>
            <a:pPr indent="-359599" lvl="0" marL="457200" rtl="0" algn="l">
              <a:lnSpc>
                <a:spcPct val="115000"/>
              </a:lnSpc>
              <a:spcBef>
                <a:spcPts val="0"/>
              </a:spcBef>
              <a:spcAft>
                <a:spcPts val="0"/>
              </a:spcAft>
              <a:buClr>
                <a:schemeClr val="dk1"/>
              </a:buClr>
              <a:buSzPct val="100000"/>
              <a:buChar char="●"/>
            </a:pPr>
            <a:r>
              <a:rPr lang="en" sz="8250">
                <a:solidFill>
                  <a:schemeClr val="dk1"/>
                </a:solidFill>
                <a:highlight>
                  <a:srgbClr val="FFFFFF"/>
                </a:highlight>
              </a:rPr>
              <a:t>Centralising the expertise of Research Professionals / Professional Services</a:t>
            </a:r>
            <a:endParaRPr sz="8250">
              <a:solidFill>
                <a:schemeClr val="dk1"/>
              </a:solidFill>
              <a:highlight>
                <a:srgbClr val="FFFFFF"/>
              </a:highlight>
            </a:endParaRPr>
          </a:p>
          <a:p>
            <a:pPr indent="-359599" lvl="0" marL="457200" rtl="0" algn="l">
              <a:lnSpc>
                <a:spcPct val="115000"/>
              </a:lnSpc>
              <a:spcBef>
                <a:spcPts val="0"/>
              </a:spcBef>
              <a:spcAft>
                <a:spcPts val="0"/>
              </a:spcAft>
              <a:buClr>
                <a:schemeClr val="dk1"/>
              </a:buClr>
              <a:buSzPct val="100000"/>
              <a:buChar char="●"/>
            </a:pPr>
            <a:r>
              <a:rPr lang="en" sz="8250">
                <a:solidFill>
                  <a:schemeClr val="dk1"/>
                </a:solidFill>
                <a:highlight>
                  <a:srgbClr val="FFFFFF"/>
                </a:highlight>
              </a:rPr>
              <a:t>Work collaboratively with NADSN</a:t>
            </a:r>
            <a:endParaRPr sz="8250">
              <a:solidFill>
                <a:schemeClr val="dk1"/>
              </a:solidFill>
              <a:highlight>
                <a:srgbClr val="FFFFFF"/>
              </a:highlight>
            </a:endParaRPr>
          </a:p>
          <a:p>
            <a:pPr indent="0" lvl="0" marL="0" rtl="0" algn="l">
              <a:lnSpc>
                <a:spcPct val="115000"/>
              </a:lnSpc>
              <a:spcBef>
                <a:spcPts val="0"/>
              </a:spcBef>
              <a:spcAft>
                <a:spcPts val="0"/>
              </a:spcAft>
              <a:buNone/>
            </a:pPr>
            <a:r>
              <a:t/>
            </a:r>
            <a:endParaRPr sz="6250">
              <a:solidFill>
                <a:schemeClr val="dk1"/>
              </a:solidFill>
              <a:highlight>
                <a:srgbClr val="FFFFFF"/>
              </a:highlight>
            </a:endParaRPr>
          </a:p>
          <a:p>
            <a:pPr indent="0" lvl="0" marL="0" rtl="0" algn="l">
              <a:lnSpc>
                <a:spcPct val="115000"/>
              </a:lnSpc>
              <a:spcBef>
                <a:spcPts val="1200"/>
              </a:spcBef>
              <a:spcAft>
                <a:spcPts val="0"/>
              </a:spcAft>
              <a:buSzPct val="112500"/>
              <a:buNone/>
            </a:pPr>
            <a:r>
              <a:t/>
            </a:r>
            <a:endParaRPr sz="6400">
              <a:solidFill>
                <a:schemeClr val="dk1"/>
              </a:solidFill>
              <a:highlight>
                <a:srgbClr val="FFFFFF"/>
              </a:highlight>
            </a:endParaRPr>
          </a:p>
          <a:p>
            <a:pPr indent="0" lvl="0" marL="0" rtl="0" algn="l">
              <a:lnSpc>
                <a:spcPct val="115000"/>
              </a:lnSpc>
              <a:spcBef>
                <a:spcPts val="0"/>
              </a:spcBef>
              <a:spcAft>
                <a:spcPts val="0"/>
              </a:spcAft>
              <a:buSzPts val="1800"/>
              <a:buNone/>
            </a:pPr>
            <a:r>
              <a:t/>
            </a:r>
            <a:endParaRPr sz="1100">
              <a:solidFill>
                <a:schemeClr val="dk1"/>
              </a:solidFill>
              <a:highlight>
                <a:srgbClr val="FFFFFF"/>
              </a:highlight>
            </a:endParaRPr>
          </a:p>
          <a:p>
            <a:pPr indent="0" lvl="0" marL="0" rtl="0" algn="l">
              <a:lnSpc>
                <a:spcPct val="115000"/>
              </a:lnSpc>
              <a:spcBef>
                <a:spcPts val="0"/>
              </a:spcBef>
              <a:spcAft>
                <a:spcPts val="0"/>
              </a:spcAft>
              <a:buSzPts val="1800"/>
              <a:buNone/>
            </a:pPr>
            <a:r>
              <a:t/>
            </a:r>
            <a:endParaRPr sz="1100">
              <a:solidFill>
                <a:schemeClr val="dk1"/>
              </a:solidFill>
              <a:highlight>
                <a:srgbClr val="FFFFFF"/>
              </a:highlight>
            </a:endParaRPr>
          </a:p>
          <a:p>
            <a:pPr indent="0" lvl="0" marL="0" rtl="0" algn="l">
              <a:lnSpc>
                <a:spcPct val="115000"/>
              </a:lnSpc>
              <a:spcBef>
                <a:spcPts val="0"/>
              </a:spcBef>
              <a:spcAft>
                <a:spcPts val="0"/>
              </a:spcAft>
              <a:buSzPct val="327271"/>
              <a:buNone/>
            </a:pPr>
            <a:r>
              <a:t/>
            </a:r>
            <a:endParaRPr sz="2200">
              <a:solidFill>
                <a:schemeClr val="dk1"/>
              </a:solidFill>
            </a:endParaRPr>
          </a:p>
        </p:txBody>
      </p:sp>
      <p:sp>
        <p:nvSpPr>
          <p:cNvPr id="186" name="Google Shape;18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idx="1" type="body"/>
          </p:nvPr>
        </p:nvSpPr>
        <p:spPr>
          <a:xfrm>
            <a:off x="311700" y="232800"/>
            <a:ext cx="8520600" cy="43359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t/>
            </a:r>
            <a:endParaRPr sz="8250">
              <a:solidFill>
                <a:schemeClr val="dk1"/>
              </a:solidFill>
              <a:highlight>
                <a:srgbClr val="FFFFFF"/>
              </a:highlight>
            </a:endParaRPr>
          </a:p>
          <a:p>
            <a:pPr indent="-372299" lvl="0" marL="457200" rtl="0" algn="l">
              <a:lnSpc>
                <a:spcPct val="115000"/>
              </a:lnSpc>
              <a:spcBef>
                <a:spcPts val="0"/>
              </a:spcBef>
              <a:spcAft>
                <a:spcPts val="0"/>
              </a:spcAft>
              <a:buClr>
                <a:schemeClr val="dk1"/>
              </a:buClr>
              <a:buSzPct val="88292"/>
              <a:buChar char="●"/>
            </a:pPr>
            <a:r>
              <a:rPr lang="en" sz="10250">
                <a:solidFill>
                  <a:schemeClr val="dk1"/>
                </a:solidFill>
                <a:highlight>
                  <a:srgbClr val="FFFFFF"/>
                </a:highlight>
              </a:rPr>
              <a:t>We know that </a:t>
            </a:r>
            <a:r>
              <a:rPr lang="en" sz="9200">
                <a:solidFill>
                  <a:schemeClr val="dk1"/>
                </a:solidFill>
                <a:highlight>
                  <a:srgbClr val="FFFFFF"/>
                </a:highlight>
              </a:rPr>
              <a:t>Disabled people are not imagined to be in the university</a:t>
            </a:r>
            <a:endParaRPr sz="9200">
              <a:solidFill>
                <a:schemeClr val="dk1"/>
              </a:solidFill>
              <a:highlight>
                <a:srgbClr val="FFFFFF"/>
              </a:highlight>
            </a:endParaRPr>
          </a:p>
          <a:p>
            <a:pPr indent="-391349" lvl="0" marL="457200" rtl="0" algn="l">
              <a:lnSpc>
                <a:spcPct val="115000"/>
              </a:lnSpc>
              <a:spcBef>
                <a:spcPts val="0"/>
              </a:spcBef>
              <a:spcAft>
                <a:spcPts val="0"/>
              </a:spcAft>
              <a:buClr>
                <a:schemeClr val="dk1"/>
              </a:buClr>
              <a:buSzPct val="111413"/>
              <a:buChar char="●"/>
            </a:pPr>
            <a:r>
              <a:rPr lang="en" sz="9200">
                <a:solidFill>
                  <a:schemeClr val="dk1"/>
                </a:solidFill>
                <a:highlight>
                  <a:srgbClr val="FFFFFF"/>
                </a:highlight>
              </a:rPr>
              <a:t>The pipeline from education to higher education is often blocked for disabled people</a:t>
            </a:r>
            <a:endParaRPr sz="9200">
              <a:solidFill>
                <a:schemeClr val="dk1"/>
              </a:solidFill>
              <a:highlight>
                <a:srgbClr val="FFFFFF"/>
              </a:highlight>
            </a:endParaRPr>
          </a:p>
          <a:p>
            <a:pPr indent="-391349" lvl="0" marL="457200" rtl="0" algn="l">
              <a:lnSpc>
                <a:spcPct val="115000"/>
              </a:lnSpc>
              <a:spcBef>
                <a:spcPts val="0"/>
              </a:spcBef>
              <a:spcAft>
                <a:spcPts val="0"/>
              </a:spcAft>
              <a:buClr>
                <a:schemeClr val="dk1"/>
              </a:buClr>
              <a:buSzPct val="111413"/>
              <a:buChar char="●"/>
            </a:pPr>
            <a:r>
              <a:rPr lang="en" sz="9200">
                <a:solidFill>
                  <a:schemeClr val="dk1"/>
                </a:solidFill>
                <a:highlight>
                  <a:srgbClr val="FFFFFF"/>
                </a:highlight>
              </a:rPr>
              <a:t>The contemporary university is an ableist university:</a:t>
            </a:r>
            <a:r>
              <a:rPr lang="en" sz="9200">
                <a:solidFill>
                  <a:schemeClr val="dk1"/>
                </a:solidFill>
                <a:highlight>
                  <a:schemeClr val="lt1"/>
                </a:highlight>
              </a:rPr>
              <a:t> the expectation and idealisation of able-bodied-and-mindedness</a:t>
            </a:r>
            <a:endParaRPr sz="9200">
              <a:solidFill>
                <a:schemeClr val="dk1"/>
              </a:solidFill>
              <a:highlight>
                <a:schemeClr val="lt1"/>
              </a:highlight>
            </a:endParaRPr>
          </a:p>
          <a:p>
            <a:pPr indent="-391349" lvl="0" marL="457200" rtl="0" algn="l">
              <a:lnSpc>
                <a:spcPct val="115000"/>
              </a:lnSpc>
              <a:spcBef>
                <a:spcPts val="0"/>
              </a:spcBef>
              <a:spcAft>
                <a:spcPts val="0"/>
              </a:spcAft>
              <a:buClr>
                <a:schemeClr val="dk1"/>
              </a:buClr>
              <a:buSzPct val="111413"/>
              <a:buChar char="●"/>
            </a:pPr>
            <a:r>
              <a:rPr lang="en" sz="9200">
                <a:solidFill>
                  <a:schemeClr val="dk1"/>
                </a:solidFill>
                <a:highlight>
                  <a:schemeClr val="lt1"/>
                </a:highlight>
              </a:rPr>
              <a:t>Ableism masquerades as other apolitical phenomenon including meritocracy, authonomy, self-sufficiency, responsibilisation, choice, ability</a:t>
            </a:r>
            <a:endParaRPr sz="10250">
              <a:solidFill>
                <a:schemeClr val="dk1"/>
              </a:solidFill>
              <a:highlight>
                <a:srgbClr val="FFFFFF"/>
              </a:highlight>
            </a:endParaRPr>
          </a:p>
          <a:p>
            <a:pPr indent="0" lvl="0" marL="0" rtl="0" algn="l">
              <a:lnSpc>
                <a:spcPct val="115000"/>
              </a:lnSpc>
              <a:spcBef>
                <a:spcPts val="0"/>
              </a:spcBef>
              <a:spcAft>
                <a:spcPts val="0"/>
              </a:spcAft>
              <a:buNone/>
            </a:pPr>
            <a:br>
              <a:rPr lang="en" sz="8250">
                <a:solidFill>
                  <a:schemeClr val="dk1"/>
                </a:solidFill>
                <a:highlight>
                  <a:srgbClr val="FFFFFF"/>
                </a:highlight>
              </a:rPr>
            </a:br>
            <a:endParaRPr sz="8250">
              <a:solidFill>
                <a:schemeClr val="dk1"/>
              </a:solidFill>
              <a:highlight>
                <a:srgbClr val="FFFFFF"/>
              </a:highlight>
            </a:endParaRPr>
          </a:p>
          <a:p>
            <a:pPr indent="0" lvl="0" marL="0" rtl="0" algn="l">
              <a:lnSpc>
                <a:spcPct val="115000"/>
              </a:lnSpc>
              <a:spcBef>
                <a:spcPts val="1200"/>
              </a:spcBef>
              <a:spcAft>
                <a:spcPts val="0"/>
              </a:spcAft>
              <a:buSzPct val="100000"/>
              <a:buNone/>
            </a:pPr>
            <a:r>
              <a:t/>
            </a:r>
            <a:endParaRPr sz="7200">
              <a:solidFill>
                <a:schemeClr val="dk1"/>
              </a:solidFill>
              <a:highlight>
                <a:srgbClr val="FFFFFF"/>
              </a:highlight>
            </a:endParaRPr>
          </a:p>
          <a:p>
            <a:pPr indent="0" lvl="0" marL="0" rtl="0" algn="l">
              <a:lnSpc>
                <a:spcPct val="115000"/>
              </a:lnSpc>
              <a:spcBef>
                <a:spcPts val="0"/>
              </a:spcBef>
              <a:spcAft>
                <a:spcPts val="0"/>
              </a:spcAft>
              <a:buSzPts val="1800"/>
              <a:buNone/>
            </a:pPr>
            <a:r>
              <a:t/>
            </a:r>
            <a:endParaRPr sz="1100">
              <a:solidFill>
                <a:schemeClr val="dk1"/>
              </a:solidFill>
              <a:highlight>
                <a:srgbClr val="FFFFFF"/>
              </a:highlight>
            </a:endParaRPr>
          </a:p>
          <a:p>
            <a:pPr indent="0" lvl="0" marL="0" rtl="0" algn="l">
              <a:lnSpc>
                <a:spcPct val="115000"/>
              </a:lnSpc>
              <a:spcBef>
                <a:spcPts val="0"/>
              </a:spcBef>
              <a:spcAft>
                <a:spcPts val="0"/>
              </a:spcAft>
              <a:buSzPts val="1800"/>
              <a:buNone/>
            </a:pPr>
            <a:r>
              <a:t/>
            </a:r>
            <a:endParaRPr sz="1100">
              <a:solidFill>
                <a:schemeClr val="dk1"/>
              </a:solidFill>
              <a:highlight>
                <a:srgbClr val="FFFFFF"/>
              </a:highlight>
            </a:endParaRPr>
          </a:p>
          <a:p>
            <a:pPr indent="0" lvl="0" marL="0" rtl="0" algn="l">
              <a:lnSpc>
                <a:spcPct val="115000"/>
              </a:lnSpc>
              <a:spcBef>
                <a:spcPts val="0"/>
              </a:spcBef>
              <a:spcAft>
                <a:spcPts val="0"/>
              </a:spcAft>
              <a:buSzPct val="327270"/>
              <a:buNone/>
            </a:pPr>
            <a:r>
              <a:t/>
            </a:r>
            <a:endParaRPr sz="2200">
              <a:solidFill>
                <a:schemeClr val="dk1"/>
              </a:solidFill>
            </a:endParaRPr>
          </a:p>
        </p:txBody>
      </p:sp>
      <p:sp>
        <p:nvSpPr>
          <p:cNvPr id="192" name="Google Shape;19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university is already depathologising</a:t>
            </a:r>
            <a:endParaRPr/>
          </a:p>
        </p:txBody>
      </p:sp>
      <p:sp>
        <p:nvSpPr>
          <p:cNvPr id="198" name="Google Shape;198;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sz="2900">
                <a:solidFill>
                  <a:schemeClr val="dk1"/>
                </a:solidFill>
                <a:highlight>
                  <a:srgbClr val="FFFFFF"/>
                </a:highlight>
              </a:rPr>
              <a:t>la  paperson.  (2017). </a:t>
            </a:r>
            <a:r>
              <a:rPr i="1" lang="en" sz="2900">
                <a:solidFill>
                  <a:schemeClr val="dk1"/>
                </a:solidFill>
                <a:highlight>
                  <a:srgbClr val="FFFFFF"/>
                </a:highlight>
              </a:rPr>
              <a:t>A  third  university  is  possible.</a:t>
            </a:r>
            <a:r>
              <a:rPr lang="en" sz="2900">
                <a:solidFill>
                  <a:schemeClr val="dk1"/>
                </a:solidFill>
                <a:highlight>
                  <a:srgbClr val="FFFFFF"/>
                </a:highlight>
              </a:rPr>
              <a:t> Minneapolis,  MN:  University  of  Minnesota Press.</a:t>
            </a:r>
            <a:endParaRPr sz="2900">
              <a:solidFill>
                <a:schemeClr val="dk1"/>
              </a:solidFill>
              <a:highlight>
                <a:srgbClr val="FFFFFF"/>
              </a:highlight>
            </a:endParaRPr>
          </a:p>
          <a:p>
            <a:pPr indent="0" lvl="0" marL="0" rtl="0" algn="l">
              <a:lnSpc>
                <a:spcPct val="115000"/>
              </a:lnSpc>
              <a:spcBef>
                <a:spcPts val="1200"/>
              </a:spcBef>
              <a:spcAft>
                <a:spcPts val="0"/>
              </a:spcAft>
              <a:buSzPts val="1800"/>
              <a:buNone/>
            </a:pPr>
            <a:r>
              <a:t/>
            </a:r>
            <a:endParaRPr sz="1100">
              <a:solidFill>
                <a:schemeClr val="dk1"/>
              </a:solidFil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The decolonising / depathologising university already exists</a:t>
            </a:r>
            <a:endParaRPr b="1"/>
          </a:p>
        </p:txBody>
      </p:sp>
      <p:sp>
        <p:nvSpPr>
          <p:cNvPr id="204" name="Google Shape;204;p36"/>
          <p:cNvSpPr txBox="1"/>
          <p:nvPr>
            <p:ph idx="1" type="body"/>
          </p:nvPr>
        </p:nvSpPr>
        <p:spPr>
          <a:xfrm>
            <a:off x="311700" y="1324250"/>
            <a:ext cx="8520600" cy="324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‘assembling a decolonising university is also a multiscalar endeavour. We might ask what the necessary collaborations are for making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342900" lvl="0" marL="914400" rtl="0" algn="l">
              <a:lnSpc>
                <a:spcPct val="100000"/>
              </a:lnSpc>
              <a:spcBef>
                <a:spcPts val="0"/>
              </a:spcBef>
              <a:spcAft>
                <a:spcPts val="0"/>
              </a:spcAft>
              <a:buClr>
                <a:schemeClr val="dk1"/>
              </a:buClr>
              <a:buSzPts val="1800"/>
              <a:buChar char="●"/>
            </a:pPr>
            <a:r>
              <a:rPr lang="en">
                <a:solidFill>
                  <a:schemeClr val="dk1"/>
                </a:solidFill>
              </a:rPr>
              <a:t>A single project with a decolonising aspect</a:t>
            </a:r>
            <a:endParaRPr>
              <a:solidFill>
                <a:schemeClr val="dk1"/>
              </a:solidFill>
            </a:endParaRPr>
          </a:p>
          <a:p>
            <a:pPr indent="-342900" lvl="0" marL="914400" rtl="0" algn="l">
              <a:lnSpc>
                <a:spcPct val="100000"/>
              </a:lnSpc>
              <a:spcBef>
                <a:spcPts val="0"/>
              </a:spcBef>
              <a:spcAft>
                <a:spcPts val="0"/>
              </a:spcAft>
              <a:buClr>
                <a:schemeClr val="dk1"/>
              </a:buClr>
              <a:buSzPts val="1800"/>
              <a:buChar char="●"/>
            </a:pPr>
            <a:r>
              <a:rPr lang="en">
                <a:solidFill>
                  <a:schemeClr val="dk1"/>
                </a:solidFill>
              </a:rPr>
              <a:t>A body of decolonising works</a:t>
            </a:r>
            <a:endParaRPr>
              <a:solidFill>
                <a:schemeClr val="dk1"/>
              </a:solidFill>
            </a:endParaRPr>
          </a:p>
          <a:p>
            <a:pPr indent="-342900" lvl="0" marL="914400" rtl="0" algn="l">
              <a:lnSpc>
                <a:spcPct val="100000"/>
              </a:lnSpc>
              <a:spcBef>
                <a:spcPts val="0"/>
              </a:spcBef>
              <a:spcAft>
                <a:spcPts val="0"/>
              </a:spcAft>
              <a:buClr>
                <a:schemeClr val="dk1"/>
              </a:buClr>
              <a:buSzPts val="1800"/>
              <a:buChar char="●"/>
            </a:pPr>
            <a:r>
              <a:rPr lang="en">
                <a:solidFill>
                  <a:schemeClr val="dk1"/>
                </a:solidFill>
              </a:rPr>
              <a:t>A decolonising studies …. [and] industry</a:t>
            </a:r>
            <a:endParaRPr>
              <a:solidFill>
                <a:schemeClr val="dk1"/>
              </a:solidFill>
            </a:endParaRPr>
          </a:p>
          <a:p>
            <a:pPr indent="-342900" lvl="0" marL="914400" rtl="0" algn="l">
              <a:lnSpc>
                <a:spcPct val="100000"/>
              </a:lnSpc>
              <a:spcBef>
                <a:spcPts val="0"/>
              </a:spcBef>
              <a:spcAft>
                <a:spcPts val="0"/>
              </a:spcAft>
              <a:buClr>
                <a:schemeClr val="dk1"/>
              </a:buClr>
              <a:buSzPts val="1800"/>
              <a:buChar char="●"/>
            </a:pPr>
            <a:r>
              <a:rPr lang="en">
                <a:solidFill>
                  <a:schemeClr val="dk1"/>
                </a:solidFill>
              </a:rPr>
              <a:t>A network of decolonising organisms, or a decolonising university movement’ (la paperson, 2017: 48-49).</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Some concluding thoughts - thinking through </a:t>
            </a:r>
            <a:r>
              <a:rPr lang="en" sz="1200"/>
              <a:t>Hunt, P. (1966). A Critical condition. In P. Hunt (Ed). </a:t>
            </a:r>
            <a:r>
              <a:rPr i="1" lang="en" sz="1200"/>
              <a:t>Stigma: The experience of disability. </a:t>
            </a:r>
            <a:r>
              <a:rPr lang="en" sz="1200"/>
              <a:t>(pp145-149).</a:t>
            </a:r>
            <a:r>
              <a:rPr i="1" lang="en" sz="1200"/>
              <a:t> </a:t>
            </a:r>
            <a:r>
              <a:rPr lang="en" sz="1200"/>
              <a:t>London: Geoffrey Chapman. Reprinted as pdf </a:t>
            </a:r>
            <a:r>
              <a:rPr lang="en" sz="1200" u="sng">
                <a:solidFill>
                  <a:schemeClr val="hlink"/>
                </a:solidFill>
                <a:hlinkClick r:id="rId3"/>
              </a:rPr>
              <a:t>https://disability-studies.leeds.ac.uk/wp-content/uploads/sites/40/library/Hunt-a-critical-condition.pdf</a:t>
            </a:r>
            <a:r>
              <a:rPr lang="en" sz="1200"/>
              <a:t> </a:t>
            </a:r>
            <a:endParaRPr/>
          </a:p>
        </p:txBody>
      </p:sp>
      <p:sp>
        <p:nvSpPr>
          <p:cNvPr id="210" name="Google Shape;210;p37"/>
          <p:cNvSpPr txBox="1"/>
          <p:nvPr>
            <p:ph idx="1" type="body"/>
          </p:nvPr>
        </p:nvSpPr>
        <p:spPr>
          <a:xfrm>
            <a:off x="311700" y="1711075"/>
            <a:ext cx="8520600" cy="32481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1200"/>
              </a:spcBef>
              <a:spcAft>
                <a:spcPts val="0"/>
              </a:spcAft>
              <a:buSzPts val="1800"/>
              <a:buNone/>
            </a:pPr>
            <a:r>
              <a:rPr lang="en" sz="2400">
                <a:solidFill>
                  <a:schemeClr val="dk1"/>
                </a:solidFill>
              </a:rPr>
              <a:t>We are challenging society to take account of us [disabled people], to listen to what we have to say, to acknowledge us as an integral part of society itself. We do not want ourselves, or anyone else, treated as second-class citizens and put away out of sight and mind (Paul Hunt, </a:t>
            </a:r>
            <a:r>
              <a:rPr i="1" lang="en" sz="2400">
                <a:solidFill>
                  <a:schemeClr val="dk1"/>
                </a:solidFill>
              </a:rPr>
              <a:t>A Critical Condition</a:t>
            </a:r>
            <a:r>
              <a:rPr lang="en" sz="2400">
                <a:solidFill>
                  <a:schemeClr val="dk1"/>
                </a:solidFill>
              </a:rPr>
              <a:t>, page 16)</a:t>
            </a:r>
            <a:r>
              <a:rPr lang="en" sz="2400">
                <a:solidFill>
                  <a:schemeClr val="dk1"/>
                </a:solidFill>
                <a:highlight>
                  <a:srgbClr val="FFFFFF"/>
                </a:highlight>
              </a:rPr>
              <a:t> 	</a:t>
            </a:r>
            <a:endParaRPr sz="2400">
              <a:solidFill>
                <a:schemeClr val="dk1"/>
              </a:solidFill>
              <a:highlight>
                <a:srgbClr val="FFFFFF"/>
              </a:highlight>
            </a:endParaRPr>
          </a:p>
          <a:p>
            <a:pPr indent="0" lvl="0" marL="0" rtl="0" algn="l">
              <a:lnSpc>
                <a:spcPct val="100000"/>
              </a:lnSpc>
              <a:spcBef>
                <a:spcPts val="1200"/>
              </a:spcBef>
              <a:spcAft>
                <a:spcPts val="0"/>
              </a:spcAft>
              <a:buSzPts val="1800"/>
              <a:buNone/>
            </a:pPr>
            <a:r>
              <a:t/>
            </a:r>
            <a:endParaRPr sz="2400">
              <a:solidFill>
                <a:schemeClr val="dk1"/>
              </a:solidFill>
            </a:endParaRPr>
          </a:p>
          <a:p>
            <a:pPr indent="0" lvl="0" marL="0" rtl="0" algn="l">
              <a:lnSpc>
                <a:spcPct val="115000"/>
              </a:lnSpc>
              <a:spcBef>
                <a:spcPts val="0"/>
              </a:spcBef>
              <a:spcAft>
                <a:spcPts val="0"/>
              </a:spcAft>
              <a:buSzPts val="1800"/>
              <a:buNone/>
            </a:pPr>
            <a:r>
              <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type="ctrTitle"/>
          </p:nvPr>
        </p:nvSpPr>
        <p:spPr>
          <a:xfrm>
            <a:off x="258400" y="159700"/>
            <a:ext cx="8520600" cy="2185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a:t>Thank you</a:t>
            </a:r>
            <a:endParaRPr b="1"/>
          </a:p>
          <a:p>
            <a:pPr indent="0" lvl="0" marL="0" rtl="0" algn="ctr">
              <a:lnSpc>
                <a:spcPct val="100000"/>
              </a:lnSpc>
              <a:spcBef>
                <a:spcPts val="0"/>
              </a:spcBef>
              <a:spcAft>
                <a:spcPts val="0"/>
              </a:spcAft>
              <a:buSzPts val="5200"/>
              <a:buNone/>
            </a:pPr>
            <a:r>
              <a:t/>
            </a:r>
            <a:endParaRPr b="1" sz="2566"/>
          </a:p>
        </p:txBody>
      </p:sp>
      <p:sp>
        <p:nvSpPr>
          <p:cNvPr id="216" name="Google Shape;216;p38"/>
          <p:cNvSpPr txBox="1"/>
          <p:nvPr>
            <p:ph idx="1" type="subTitle"/>
          </p:nvPr>
        </p:nvSpPr>
        <p:spPr>
          <a:xfrm>
            <a:off x="311700" y="1981000"/>
            <a:ext cx="8520600" cy="1492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sz="3200">
              <a:solidFill>
                <a:srgbClr val="000000"/>
              </a:solidFill>
            </a:endParaRPr>
          </a:p>
        </p:txBody>
      </p:sp>
      <p:sp>
        <p:nvSpPr>
          <p:cNvPr id="217" name="Google Shape;21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18" name="Google Shape;218;p38"/>
          <p:cNvPicPr preferRelativeResize="0"/>
          <p:nvPr/>
        </p:nvPicPr>
        <p:blipFill>
          <a:blip r:embed="rId3">
            <a:alphaModFix/>
          </a:blip>
          <a:stretch>
            <a:fillRect/>
          </a:stretch>
        </p:blipFill>
        <p:spPr>
          <a:xfrm>
            <a:off x="-53300" y="3473496"/>
            <a:ext cx="9144001" cy="13268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220"/>
              <a:t>Aims of the session</a:t>
            </a:r>
            <a:endParaRPr b="1" sz="3220"/>
          </a:p>
        </p:txBody>
      </p:sp>
      <p:sp>
        <p:nvSpPr>
          <p:cNvPr id="70" name="Google Shape;70;p15"/>
          <p:cNvSpPr txBox="1"/>
          <p:nvPr>
            <p:ph idx="1" type="body"/>
          </p:nvPr>
        </p:nvSpPr>
        <p:spPr>
          <a:xfrm>
            <a:off x="266000" y="1246825"/>
            <a:ext cx="8520600" cy="34164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SzPct val="56250"/>
              <a:buNone/>
            </a:pPr>
            <a:r>
              <a:t/>
            </a:r>
            <a:endParaRPr sz="3200">
              <a:solidFill>
                <a:schemeClr val="dk1"/>
              </a:solidFill>
            </a:endParaRPr>
          </a:p>
          <a:p>
            <a:pPr indent="-370840" lvl="0" marL="457200" rtl="0" algn="l">
              <a:lnSpc>
                <a:spcPct val="115000"/>
              </a:lnSpc>
              <a:spcBef>
                <a:spcPts val="0"/>
              </a:spcBef>
              <a:spcAft>
                <a:spcPts val="0"/>
              </a:spcAft>
              <a:buClr>
                <a:schemeClr val="dk1"/>
              </a:buClr>
              <a:buSzPct val="100000"/>
              <a:buChar char="●"/>
            </a:pPr>
            <a:r>
              <a:rPr lang="en" sz="3200">
                <a:solidFill>
                  <a:schemeClr val="dk1"/>
                </a:solidFill>
              </a:rPr>
              <a:t>Introduce WAARC</a:t>
            </a:r>
            <a:endParaRPr i="1" sz="3200">
              <a:solidFill>
                <a:schemeClr val="dk1"/>
              </a:solidFill>
            </a:endParaRPr>
          </a:p>
          <a:p>
            <a:pPr indent="-370840" lvl="0" marL="457200" rtl="0" algn="l">
              <a:lnSpc>
                <a:spcPct val="115000"/>
              </a:lnSpc>
              <a:spcBef>
                <a:spcPts val="0"/>
              </a:spcBef>
              <a:spcAft>
                <a:spcPts val="0"/>
              </a:spcAft>
              <a:buClr>
                <a:schemeClr val="dk1"/>
              </a:buClr>
              <a:buSzPct val="100000"/>
              <a:buChar char="●"/>
            </a:pPr>
            <a:r>
              <a:rPr lang="en" sz="3200">
                <a:solidFill>
                  <a:schemeClr val="dk1"/>
                </a:solidFill>
              </a:rPr>
              <a:t>Explore </a:t>
            </a:r>
            <a:r>
              <a:rPr lang="en" sz="3200">
                <a:solidFill>
                  <a:schemeClr val="dk1"/>
                </a:solidFill>
              </a:rPr>
              <a:t>this as a potentially </a:t>
            </a:r>
            <a:r>
              <a:rPr i="1" lang="en" sz="3200">
                <a:solidFill>
                  <a:schemeClr val="dk1"/>
                </a:solidFill>
              </a:rPr>
              <a:t>depathologising project </a:t>
            </a:r>
            <a:endParaRPr sz="3200">
              <a:solidFill>
                <a:schemeClr val="dk1"/>
              </a:solidFill>
            </a:endParaRPr>
          </a:p>
          <a:p>
            <a:pPr indent="-370840" lvl="0" marL="457200" rtl="0" algn="l">
              <a:lnSpc>
                <a:spcPct val="115000"/>
              </a:lnSpc>
              <a:spcBef>
                <a:spcPts val="0"/>
              </a:spcBef>
              <a:spcAft>
                <a:spcPts val="0"/>
              </a:spcAft>
              <a:buClr>
                <a:schemeClr val="dk1"/>
              </a:buClr>
              <a:buSzPct val="100000"/>
              <a:buChar char="●"/>
            </a:pPr>
            <a:r>
              <a:rPr lang="en" sz="3200">
                <a:solidFill>
                  <a:schemeClr val="dk1"/>
                </a:solidFill>
              </a:rPr>
              <a:t>Sit with depathologisation alongside decolonisation</a:t>
            </a:r>
            <a:endParaRPr sz="3200">
              <a:solidFill>
                <a:schemeClr val="dk1"/>
              </a:solidFill>
            </a:endParaRPr>
          </a:p>
          <a:p>
            <a:pPr indent="-370840" lvl="0" marL="457200" rtl="0" algn="l">
              <a:lnSpc>
                <a:spcPct val="115000"/>
              </a:lnSpc>
              <a:spcBef>
                <a:spcPts val="0"/>
              </a:spcBef>
              <a:spcAft>
                <a:spcPts val="0"/>
              </a:spcAft>
              <a:buClr>
                <a:schemeClr val="dk1"/>
              </a:buClr>
              <a:buSzPct val="100000"/>
              <a:buChar char="●"/>
            </a:pPr>
            <a:r>
              <a:rPr lang="en" sz="3200">
                <a:solidFill>
                  <a:schemeClr val="dk1"/>
                </a:solidFill>
              </a:rPr>
              <a:t>Give some examples of how we are trying to meet these aspirations - specific reference to recruiting research associates and a project manager</a:t>
            </a:r>
            <a:endParaRPr sz="3200">
              <a:solidFill>
                <a:schemeClr val="dk1"/>
              </a:solidFill>
            </a:endParaRPr>
          </a:p>
          <a:p>
            <a:pPr indent="0" lvl="0" marL="0" rtl="0" algn="l">
              <a:lnSpc>
                <a:spcPct val="115000"/>
              </a:lnSpc>
              <a:spcBef>
                <a:spcPts val="0"/>
              </a:spcBef>
              <a:spcAft>
                <a:spcPts val="0"/>
              </a:spcAft>
              <a:buSzPct val="80357"/>
              <a:buNone/>
            </a:pPr>
            <a:r>
              <a:t/>
            </a:r>
            <a:endParaRPr sz="3200">
              <a:solidFill>
                <a:schemeClr val="dk1"/>
              </a:solidFill>
            </a:endParaRPr>
          </a:p>
          <a:p>
            <a:pPr indent="0" lvl="0" marL="0" rtl="0" algn="l">
              <a:lnSpc>
                <a:spcPct val="115000"/>
              </a:lnSpc>
              <a:spcBef>
                <a:spcPts val="0"/>
              </a:spcBef>
              <a:spcAft>
                <a:spcPts val="0"/>
              </a:spcAft>
              <a:buSzPct val="80357"/>
              <a:buNone/>
            </a:pPr>
            <a:r>
              <a:rPr lang="en" sz="3200">
                <a:solidFill>
                  <a:schemeClr val="dk1"/>
                </a:solidFill>
              </a:rPr>
              <a:t>We will read from the slides for access and describe any images </a:t>
            </a:r>
            <a:endParaRPr sz="3200">
              <a:solidFill>
                <a:schemeClr val="dk1"/>
              </a:solidFill>
            </a:endParaRPr>
          </a:p>
          <a:p>
            <a:pPr indent="0" lvl="0" marL="0" rtl="0" algn="l">
              <a:lnSpc>
                <a:spcPct val="115000"/>
              </a:lnSpc>
              <a:spcBef>
                <a:spcPts val="0"/>
              </a:spcBef>
              <a:spcAft>
                <a:spcPts val="0"/>
              </a:spcAft>
              <a:buSzPct val="81818"/>
              <a:buNone/>
            </a:pPr>
            <a:r>
              <a:t/>
            </a:r>
            <a:endParaRPr sz="2200">
              <a:solidFill>
                <a:schemeClr val="dk1"/>
              </a:solidFill>
            </a:endParaRPr>
          </a:p>
        </p:txBody>
      </p:sp>
      <p:sp>
        <p:nvSpPr>
          <p:cNvPr id="71" name="Google Shape;7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220"/>
              <a:t>Guiding research question …</a:t>
            </a:r>
            <a:endParaRPr sz="3220"/>
          </a:p>
          <a:p>
            <a:pPr indent="0" lvl="0" marL="0" rtl="0" algn="l">
              <a:lnSpc>
                <a:spcPct val="100000"/>
              </a:lnSpc>
              <a:spcBef>
                <a:spcPts val="0"/>
              </a:spcBef>
              <a:spcAft>
                <a:spcPts val="0"/>
              </a:spcAft>
              <a:buSzPts val="2800"/>
              <a:buNone/>
            </a:pPr>
            <a:r>
              <a:t/>
            </a:r>
            <a:endParaRPr b="1" sz="3220"/>
          </a:p>
          <a:p>
            <a:pPr indent="0" lvl="0" marL="0" rtl="0" algn="l">
              <a:lnSpc>
                <a:spcPct val="100000"/>
              </a:lnSpc>
              <a:spcBef>
                <a:spcPts val="0"/>
              </a:spcBef>
              <a:spcAft>
                <a:spcPts val="0"/>
              </a:spcAft>
              <a:buSzPts val="2800"/>
              <a:buNone/>
            </a:pPr>
            <a:r>
              <a:rPr b="1" lang="en" sz="3220"/>
              <a:t>What might it mean if disability was the driving subject of our thinking about the university?</a:t>
            </a:r>
            <a:endParaRPr b="1" sz="3220"/>
          </a:p>
        </p:txBody>
      </p:sp>
      <p:sp>
        <p:nvSpPr>
          <p:cNvPr id="77" name="Google Shape;7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Key sources</a:t>
            </a:r>
            <a:endParaRPr b="1"/>
          </a:p>
        </p:txBody>
      </p:sp>
      <p:sp>
        <p:nvSpPr>
          <p:cNvPr id="83" name="Google Shape;83;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Clr>
                <a:schemeClr val="dk1"/>
              </a:buClr>
              <a:buSzPct val="46808"/>
              <a:buFont typeface="Arial"/>
              <a:buNone/>
            </a:pPr>
            <a:r>
              <a:rPr lang="en" sz="2350">
                <a:solidFill>
                  <a:srgbClr val="222222"/>
                </a:solidFill>
                <a:uFill>
                  <a:noFill/>
                </a:uFill>
                <a:hlinkClick r:id="rId3">
                  <a:extLst>
                    <a:ext uri="{A12FA001-AC4F-418D-AE19-62706E023703}">
                      <ahyp:hlinkClr val="tx"/>
                    </a:ext>
                  </a:extLst>
                </a:hlinkClick>
              </a:rPr>
              <a:t>Goodley, D. (2024) Depathologising the university, </a:t>
            </a:r>
            <a:r>
              <a:rPr i="1" lang="en" sz="2350">
                <a:solidFill>
                  <a:srgbClr val="222222"/>
                </a:solidFill>
                <a:uFill>
                  <a:noFill/>
                </a:uFill>
                <a:hlinkClick r:id="rId4">
                  <a:extLst>
                    <a:ext uri="{A12FA001-AC4F-418D-AE19-62706E023703}">
                      <ahyp:hlinkClr val="tx"/>
                    </a:ext>
                  </a:extLst>
                </a:hlinkClick>
              </a:rPr>
              <a:t>Pedagogy, Culture &amp; Society, </a:t>
            </a:r>
            <a:r>
              <a:rPr lang="en" sz="2350">
                <a:solidFill>
                  <a:srgbClr val="222222"/>
                </a:solidFill>
                <a:uFill>
                  <a:noFill/>
                </a:uFill>
                <a:hlinkClick r:id="rId5">
                  <a:extLst>
                    <a:ext uri="{A12FA001-AC4F-418D-AE19-62706E023703}">
                      <ahyp:hlinkClr val="tx"/>
                    </a:ext>
                  </a:extLst>
                </a:hlinkClick>
              </a:rPr>
              <a:t>DOI: 10.1080/14681366.2024.2316007</a:t>
            </a:r>
            <a:endParaRPr sz="2350">
              <a:solidFill>
                <a:srgbClr val="222222"/>
              </a:solidFill>
            </a:endParaRPr>
          </a:p>
          <a:p>
            <a:pPr indent="0" lvl="0" marL="0" rtl="0" algn="l">
              <a:lnSpc>
                <a:spcPct val="115000"/>
              </a:lnSpc>
              <a:spcBef>
                <a:spcPts val="800"/>
              </a:spcBef>
              <a:spcAft>
                <a:spcPts val="0"/>
              </a:spcAft>
              <a:buSzPct val="109422"/>
              <a:buNone/>
            </a:pPr>
            <a:r>
              <a:rPr lang="en" sz="2350">
                <a:solidFill>
                  <a:srgbClr val="222222"/>
                </a:solidFill>
                <a:uFill>
                  <a:noFill/>
                </a:uFill>
                <a:hlinkClick r:id="rId6">
                  <a:extLst>
                    <a:ext uri="{A12FA001-AC4F-418D-AE19-62706E023703}">
                      <ahyp:hlinkClr val="tx"/>
                    </a:ext>
                  </a:extLst>
                </a:hlinkClick>
              </a:rPr>
              <a:t>Lewis-Wilson S, Towers S and Wykeham H. (2023). The Luck of the Draw: Wellcome’s Institutional Fund for Research Culture [version 2; peer review: 1 approved with reservations]. Wellcome Open Res 2023, 8:525</a:t>
            </a:r>
            <a:r>
              <a:rPr lang="en" sz="2350">
                <a:solidFill>
                  <a:srgbClr val="222222"/>
                </a:solidFill>
              </a:rPr>
              <a:t>.</a:t>
            </a:r>
            <a:endParaRPr sz="2350">
              <a:solidFill>
                <a:srgbClr val="222222"/>
              </a:solidFill>
            </a:endParaRPr>
          </a:p>
          <a:p>
            <a:pPr indent="0" lvl="0" marL="0" rtl="0" algn="l">
              <a:lnSpc>
                <a:spcPct val="115000"/>
              </a:lnSpc>
              <a:spcBef>
                <a:spcPts val="0"/>
              </a:spcBef>
              <a:spcAft>
                <a:spcPts val="0"/>
              </a:spcAft>
              <a:buSzPct val="109422"/>
              <a:buNone/>
            </a:pPr>
            <a:r>
              <a:t/>
            </a:r>
            <a:endParaRPr sz="2350" u="sng">
              <a:solidFill>
                <a:srgbClr val="222222"/>
              </a:solidFill>
            </a:endParaRPr>
          </a:p>
          <a:p>
            <a:pPr indent="0" lvl="0" marL="0" rtl="0" algn="l">
              <a:lnSpc>
                <a:spcPct val="115000"/>
              </a:lnSpc>
              <a:spcBef>
                <a:spcPts val="800"/>
              </a:spcBef>
              <a:spcAft>
                <a:spcPts val="800"/>
              </a:spcAft>
              <a:buClr>
                <a:schemeClr val="dk1"/>
              </a:buClr>
              <a:buSzPct val="46808"/>
              <a:buFont typeface="Arial"/>
              <a:buNone/>
            </a:pPr>
            <a:r>
              <a:rPr lang="en" sz="2350">
                <a:solidFill>
                  <a:srgbClr val="222222"/>
                </a:solidFill>
              </a:rPr>
              <a:t>Wellcome Anti-ableist Research Culture</a:t>
            </a:r>
            <a:br>
              <a:rPr lang="en" sz="2350">
                <a:solidFill>
                  <a:srgbClr val="222222"/>
                </a:solidFill>
              </a:rPr>
            </a:br>
            <a:r>
              <a:rPr lang="en" sz="2350">
                <a:solidFill>
                  <a:srgbClr val="222222"/>
                </a:solidFill>
              </a:rPr>
              <a:t>A Wellcome Trust Institutional Funding for Research Culture Award</a:t>
            </a:r>
            <a:br>
              <a:rPr lang="en" sz="2350">
                <a:solidFill>
                  <a:srgbClr val="222222"/>
                </a:solidFill>
              </a:rPr>
            </a:br>
            <a:r>
              <a:rPr lang="en" sz="2350" u="sng">
                <a:solidFill>
                  <a:srgbClr val="222222"/>
                </a:solidFill>
                <a:hlinkClick r:id="rId7">
                  <a:extLst>
                    <a:ext uri="{A12FA001-AC4F-418D-AE19-62706E023703}">
                      <ahyp:hlinkClr val="tx"/>
                    </a:ext>
                  </a:extLst>
                </a:hlinkClick>
              </a:rPr>
              <a:t>https://www.sheffield.ac.uk/ihuman/wellcome-anti-ableist-research-culture-waarc</a:t>
            </a:r>
            <a:endParaRPr sz="2350">
              <a:solidFill>
                <a:srgbClr val="2222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And …</a:t>
            </a:r>
            <a:endParaRPr b="1"/>
          </a:p>
        </p:txBody>
      </p:sp>
      <p:sp>
        <p:nvSpPr>
          <p:cNvPr id="89" name="Google Shape;8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77500" lnSpcReduction="10000"/>
          </a:bodyPr>
          <a:lstStyle/>
          <a:p>
            <a:pPr indent="0" lvl="0" marL="0" rtl="0" algn="l">
              <a:lnSpc>
                <a:spcPct val="115000"/>
              </a:lnSpc>
              <a:spcBef>
                <a:spcPts val="1200"/>
              </a:spcBef>
              <a:spcAft>
                <a:spcPts val="0"/>
              </a:spcAft>
              <a:buSzPct val="80088"/>
              <a:buNone/>
            </a:pPr>
            <a:r>
              <a:rPr lang="en" sz="2900">
                <a:solidFill>
                  <a:schemeClr val="dk1"/>
                </a:solidFill>
                <a:highlight>
                  <a:srgbClr val="FFFFFF"/>
                </a:highlight>
              </a:rPr>
              <a:t>la  paperson.  (2017). </a:t>
            </a:r>
            <a:r>
              <a:rPr i="1" lang="en" sz="2900">
                <a:solidFill>
                  <a:schemeClr val="dk1"/>
                </a:solidFill>
                <a:highlight>
                  <a:srgbClr val="FFFFFF"/>
                </a:highlight>
              </a:rPr>
              <a:t>A  third  university  is  possible.</a:t>
            </a:r>
            <a:r>
              <a:rPr lang="en" sz="2900">
                <a:solidFill>
                  <a:schemeClr val="dk1"/>
                </a:solidFill>
                <a:highlight>
                  <a:srgbClr val="FFFFFF"/>
                </a:highlight>
              </a:rPr>
              <a:t> Minneapolis,  MN:  University  of  Minnesota Press.</a:t>
            </a:r>
            <a:endParaRPr sz="2900">
              <a:solidFill>
                <a:schemeClr val="dk1"/>
              </a:solidFill>
              <a:highlight>
                <a:srgbClr val="FFFFFF"/>
              </a:highlight>
            </a:endParaRPr>
          </a:p>
          <a:p>
            <a:pPr indent="0" lvl="0" marL="0" rtl="0" algn="l">
              <a:lnSpc>
                <a:spcPct val="115000"/>
              </a:lnSpc>
              <a:spcBef>
                <a:spcPts val="1200"/>
              </a:spcBef>
              <a:spcAft>
                <a:spcPts val="0"/>
              </a:spcAft>
              <a:buSzPct val="80088"/>
              <a:buNone/>
            </a:pPr>
            <a:r>
              <a:t/>
            </a:r>
            <a:endParaRPr sz="2900">
              <a:solidFill>
                <a:schemeClr val="dk1"/>
              </a:solidFill>
              <a:highlight>
                <a:srgbClr val="FFFFFF"/>
              </a:highlight>
            </a:endParaRPr>
          </a:p>
          <a:p>
            <a:pPr indent="0" lvl="0" marL="0" rtl="0" algn="l">
              <a:lnSpc>
                <a:spcPct val="115000"/>
              </a:lnSpc>
              <a:spcBef>
                <a:spcPts val="1200"/>
              </a:spcBef>
              <a:spcAft>
                <a:spcPts val="0"/>
              </a:spcAft>
              <a:buClr>
                <a:schemeClr val="dk1"/>
              </a:buClr>
              <a:buSzPct val="37931"/>
              <a:buFont typeface="Arial"/>
              <a:buNone/>
            </a:pPr>
            <a:r>
              <a:rPr lang="en" sz="2900">
                <a:solidFill>
                  <a:schemeClr val="dk1"/>
                </a:solidFill>
                <a:highlight>
                  <a:srgbClr val="FFFFFF"/>
                </a:highlight>
              </a:rPr>
              <a:t>Within the colonizing university also exists a decolonising education. Occupying the same space and time are the coloniser’s territories and institutions and colonised tim but also indigenous land and life before and beyond occupation (xiii)</a:t>
            </a:r>
            <a:endParaRPr sz="1100">
              <a:solidFill>
                <a:schemeClr val="dk1"/>
              </a:solidFill>
            </a:endParaRPr>
          </a:p>
          <a:p>
            <a:pPr indent="0" lvl="0" marL="0" rtl="0" algn="l">
              <a:lnSpc>
                <a:spcPct val="115000"/>
              </a:lnSpc>
              <a:spcBef>
                <a:spcPts val="1200"/>
              </a:spcBef>
              <a:spcAft>
                <a:spcPts val="0"/>
              </a:spcAft>
              <a:buSzPct val="129032"/>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95" name="Google Shape;95;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p:txBody>
      </p:sp>
      <p:pic>
        <p:nvPicPr>
          <p:cNvPr id="96" name="Google Shape;96;p19"/>
          <p:cNvPicPr preferRelativeResize="0"/>
          <p:nvPr/>
        </p:nvPicPr>
        <p:blipFill rotWithShape="1">
          <a:blip r:embed="rId3">
            <a:alphaModFix/>
          </a:blip>
          <a:srcRect b="0" l="0" r="0" t="0"/>
          <a:stretch/>
        </p:blipFill>
        <p:spPr>
          <a:xfrm>
            <a:off x="221624" y="98275"/>
            <a:ext cx="4902227" cy="2928851"/>
          </a:xfrm>
          <a:prstGeom prst="rect">
            <a:avLst/>
          </a:prstGeom>
          <a:noFill/>
          <a:ln>
            <a:noFill/>
          </a:ln>
        </p:spPr>
      </p:pic>
      <p:pic>
        <p:nvPicPr>
          <p:cNvPr id="97" name="Google Shape;97;p19"/>
          <p:cNvPicPr preferRelativeResize="0"/>
          <p:nvPr/>
        </p:nvPicPr>
        <p:blipFill rotWithShape="1">
          <a:blip r:embed="rId4">
            <a:alphaModFix/>
          </a:blip>
          <a:srcRect b="0" l="0" r="0" t="0"/>
          <a:stretch/>
        </p:blipFill>
        <p:spPr>
          <a:xfrm>
            <a:off x="3934150" y="2310395"/>
            <a:ext cx="4957126" cy="277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sz="6000"/>
              <a:t>A Depathologising University</a:t>
            </a:r>
            <a:endParaRPr sz="6000"/>
          </a:p>
        </p:txBody>
      </p:sp>
      <p:sp>
        <p:nvSpPr>
          <p:cNvPr id="103" name="Google Shape;103;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Some ideas to experiment with …</a:t>
            </a:r>
            <a:endParaRPr/>
          </a:p>
        </p:txBody>
      </p:sp>
      <p:sp>
        <p:nvSpPr>
          <p:cNvPr id="109" name="Google Shape;109;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When disability rocks up in the university it does things - it disrupts, challenges, creates frictions and possibilities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might like to think of the things disability does as depathologising the university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Depathologisation learns from decolonisation and vice versa</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depathologising university might already be happening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Universities already have within them the seeds of their own demise (or at least of their own depathologisation)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Disability cannot help but produce in excess of itself (cheers to Foucault and Wynter)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Disability creates lines of flight and experimentation (thank you Deleuze and Braidotti)</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